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300" r:id="rId5"/>
    <p:sldId id="301" r:id="rId6"/>
    <p:sldId id="320" r:id="rId7"/>
    <p:sldId id="302" r:id="rId8"/>
    <p:sldId id="325" r:id="rId9"/>
    <p:sldId id="329" r:id="rId10"/>
    <p:sldId id="330" r:id="rId11"/>
    <p:sldId id="304" r:id="rId12"/>
    <p:sldId id="327" r:id="rId13"/>
    <p:sldId id="328" r:id="rId14"/>
    <p:sldId id="305" r:id="rId15"/>
    <p:sldId id="306" r:id="rId16"/>
    <p:sldId id="307" r:id="rId17"/>
    <p:sldId id="310" r:id="rId18"/>
    <p:sldId id="312" r:id="rId19"/>
    <p:sldId id="311" r:id="rId20"/>
    <p:sldId id="313" r:id="rId21"/>
    <p:sldId id="314" r:id="rId22"/>
    <p:sldId id="315" r:id="rId23"/>
    <p:sldId id="316" r:id="rId24"/>
    <p:sldId id="317" r:id="rId25"/>
    <p:sldId id="318" r:id="rId26"/>
    <p:sldId id="326" r:id="rId27"/>
    <p:sldId id="32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bie Hosie" initials="AH" lastIdx="25" clrIdx="0">
    <p:extLst>
      <p:ext uri="{19B8F6BF-5375-455C-9EA6-DF929625EA0E}">
        <p15:presenceInfo xmlns:p15="http://schemas.microsoft.com/office/powerpoint/2012/main" userId="Abbie Hosie" providerId="None"/>
      </p:ext>
    </p:extLst>
  </p:cmAuthor>
  <p:cmAuthor id="2" name="HULL, Julie1" initials="JVH" lastIdx="2" clrIdx="1">
    <p:extLst>
      <p:ext uri="{19B8F6BF-5375-455C-9EA6-DF929625EA0E}">
        <p15:presenceInfo xmlns:p15="http://schemas.microsoft.com/office/powerpoint/2012/main" userId="HULL, Julie1" providerId="None"/>
      </p:ext>
    </p:extLst>
  </p:cmAuthor>
  <p:cmAuthor id="3" name="Argo, Stewart (EDI-WSW)" initials="AS(" lastIdx="5" clrIdx="2">
    <p:extLst>
      <p:ext uri="{19B8F6BF-5375-455C-9EA6-DF929625EA0E}">
        <p15:presenceInfo xmlns:p15="http://schemas.microsoft.com/office/powerpoint/2012/main" userId="S-1-5-21-1738515979-1340670704-4204588332-1744992" providerId="AD"/>
      </p:ext>
    </p:extLst>
  </p:cmAuthor>
  <p:cmAuthor id="4" name="DUNAJKO, Adam" initials="DA" lastIdx="19" clrIdx="3">
    <p:extLst>
      <p:ext uri="{19B8F6BF-5375-455C-9EA6-DF929625EA0E}">
        <p15:presenceInfo xmlns:p15="http://schemas.microsoft.com/office/powerpoint/2012/main" userId="S-1-5-21-1993962763-1659004503-1801674531-163034" providerId="AD"/>
      </p:ext>
    </p:extLst>
  </p:cmAuthor>
  <p:cmAuthor id="5" name="BOURNER, Steven" initials="BS" lastIdx="3" clrIdx="4">
    <p:extLst>
      <p:ext uri="{19B8F6BF-5375-455C-9EA6-DF929625EA0E}">
        <p15:presenceInfo xmlns:p15="http://schemas.microsoft.com/office/powerpoint/2012/main" userId="S-1-5-21-1993962763-1659004503-1801674531-1545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AA00"/>
    <a:srgbClr val="24135F"/>
    <a:srgbClr val="407EC9"/>
    <a:srgbClr val="00B140"/>
    <a:srgbClr val="C8C9C7"/>
    <a:srgbClr val="E87D1E"/>
    <a:srgbClr val="104F75"/>
    <a:srgbClr val="E7DA87"/>
    <a:srgbClr val="F1B178"/>
    <a:srgbClr val="7D6B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37" autoAdjust="0"/>
    <p:restoredTop sz="60875" autoAdjust="0"/>
  </p:normalViewPr>
  <p:slideViewPr>
    <p:cSldViewPr snapToGrid="0">
      <p:cViewPr varScale="1">
        <p:scale>
          <a:sx n="70" d="100"/>
          <a:sy n="70" d="100"/>
        </p:scale>
        <p:origin x="2700" y="6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Sheet1!$A$1</c:f>
              <c:strCache>
                <c:ptCount val="1"/>
                <c:pt idx="0">
                  <c:v>Living with parents</c:v>
                </c:pt>
              </c:strCache>
            </c:strRef>
          </c:tx>
          <c:spPr>
            <a:solidFill>
              <a:srgbClr val="24135F">
                <a:alpha val="40000"/>
              </a:srgbClr>
            </a:solidFill>
            <a:ln>
              <a:noFill/>
            </a:ln>
            <a:effectLst/>
          </c:spPr>
          <c:invertIfNegative val="0"/>
          <c:dLbls>
            <c:dLbl>
              <c:idx val="0"/>
              <c:layout>
                <c:manualLayout>
                  <c:x val="-0.45422645948842194"/>
                  <c:y val="-2.6255335828487053E-3"/>
                </c:manualLayout>
              </c:layout>
              <c:tx>
                <c:rich>
                  <a:bodyPr rot="0" spcFirstLastPara="1" vertOverflow="ellipsis" vert="horz" wrap="square" lIns="38100" tIns="19050" rIns="38100" bIns="19050" anchor="ctr" anchorCtr="0">
                    <a:noAutofit/>
                  </a:bodyPr>
                  <a:lstStyle/>
                  <a:p>
                    <a:pPr algn="l">
                      <a:defRPr sz="1400"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fld id="{4418C627-CBD9-DB4D-A36F-A245035B87D2}" type="SERIESNAME">
                      <a:rPr lang="en-US" sz="1400" b="0" i="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pPr algn="l">
                        <a:defRPr sz="1400"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t>[SERIES NAME]</a:t>
                    </a:fld>
                    <a:r>
                      <a:rPr lang="en-US" sz="1400" b="0" i="0" baseline="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 </a:t>
                    </a:r>
                    <a:fld id="{56D555B5-C98E-A648-B611-FCB034C912D7}" type="VALUE">
                      <a:rPr lang="en-US" sz="1400" b="0" i="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pPr algn="l">
                        <a:defRPr sz="1400"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t>[VALUE]</a:t>
                    </a:fld>
                    <a:endParaRPr lang="en-US" sz="1400" b="0" i="0" baseline="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c:rich>
              </c:tx>
              <c:spPr>
                <a:noFill/>
                <a:ln>
                  <a:noFill/>
                </a:ln>
                <a:effectLst/>
              </c:spPr>
              <c:dLblPos val="outEnd"/>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50120312499999997"/>
                      <c:h val="0.10419419686788316"/>
                    </c:manualLayout>
                  </c15:layout>
                  <c15:dlblFieldTable/>
                  <c15:showDataLabelsRange val="0"/>
                </c:ext>
                <c:ext xmlns:c16="http://schemas.microsoft.com/office/drawing/2014/chart" uri="{C3380CC4-5D6E-409C-BE32-E72D297353CC}">
                  <c16:uniqueId val="{00000007-4CE8-4A81-ACD3-4F3418426785}"/>
                </c:ext>
              </c:extLst>
            </c:dLbl>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Cache>
                <c:formatCode>"£"#,##0</c:formatCode>
                <c:ptCount val="1"/>
                <c:pt idx="0">
                  <c:v>7747</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0-4CE8-4A81-ACD3-4F3418426785}"/>
            </c:ext>
          </c:extLst>
        </c:ser>
        <c:ser>
          <c:idx val="1"/>
          <c:order val="1"/>
          <c:tx>
            <c:strRef>
              <c:f>Sheet1!$B$1</c:f>
              <c:strCache>
                <c:ptCount val="1"/>
                <c:pt idx="0">
                  <c:v>Living away from home and studying outside London</c:v>
                </c:pt>
              </c:strCache>
            </c:strRef>
          </c:tx>
          <c:spPr>
            <a:solidFill>
              <a:srgbClr val="24135F">
                <a:alpha val="60000"/>
              </a:srgbClr>
            </a:solidFill>
            <a:ln>
              <a:noFill/>
            </a:ln>
            <a:effectLst/>
          </c:spPr>
          <c:invertIfNegative val="0"/>
          <c:dLbls>
            <c:dLbl>
              <c:idx val="0"/>
              <c:layout>
                <c:manualLayout>
                  <c:x val="-0.38362344499836931"/>
                  <c:y val="3.2167954763090043E-4"/>
                </c:manualLayout>
              </c:layout>
              <c:tx>
                <c:rich>
                  <a:bodyPr rot="0" spcFirstLastPara="1" vertOverflow="ellipsis" vert="horz" wrap="square" lIns="38100" tIns="19050" rIns="38100" bIns="19050" anchor="ctr" anchorCtr="0">
                    <a:noAutofit/>
                  </a:bodyPr>
                  <a:lstStyle/>
                  <a:p>
                    <a:pPr algn="l">
                      <a:defRPr sz="1400"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fld id="{AADA764B-96CF-024C-BD8A-71AB66FB0E04}" type="SERIESNAME">
                      <a:rPr lang="en-US" sz="1400" b="0" i="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pPr algn="l">
                        <a:defRPr sz="1400"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t>[SERIES NAME]</a:t>
                    </a:fld>
                    <a:r>
                      <a:rPr lang="en-US" sz="1400" b="0" i="0" baseline="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 </a:t>
                    </a:r>
                    <a:fld id="{FD4A5FD2-E47A-4F42-BC72-B2154BA9C3A9}" type="VALUE">
                      <a:rPr lang="en-US" sz="1400" b="0" i="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pPr algn="l">
                        <a:defRPr sz="1400"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t>[VALUE]</a:t>
                    </a:fld>
                    <a:endParaRPr lang="en-US" sz="1400" b="0" i="0" baseline="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c:rich>
              </c:tx>
              <c:spPr>
                <a:noFill/>
                <a:ln>
                  <a:noFill/>
                </a:ln>
                <a:effectLst/>
              </c:spPr>
              <c:dLblPos val="outEnd"/>
              <c:showLegendKey val="0"/>
              <c:showVal val="1"/>
              <c:showCatName val="0"/>
              <c:showSerName val="1"/>
              <c:showPercent val="0"/>
              <c:showBubbleSize val="0"/>
              <c:extLst>
                <c:ext xmlns:c15="http://schemas.microsoft.com/office/drawing/2012/chart" uri="{CE6537A1-D6FC-4f65-9D91-7224C49458BB}">
                  <c15:layout>
                    <c:manualLayout>
                      <c:w val="0.57159460466849932"/>
                      <c:h val="0.10419419686788316"/>
                    </c:manualLayout>
                  </c15:layout>
                  <c15:dlblFieldTable/>
                  <c15:showDataLabelsRange val="0"/>
                </c:ext>
                <c:ext xmlns:c16="http://schemas.microsoft.com/office/drawing/2014/chart" uri="{C3380CC4-5D6E-409C-BE32-E72D297353CC}">
                  <c16:uniqueId val="{00000000-933C-A74F-94E5-F10348523FF6}"/>
                </c:ext>
              </c:extLst>
            </c:dLbl>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c:formatCode>
                <c:ptCount val="1"/>
                <c:pt idx="0">
                  <c:v>9203</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1-4CE8-4A81-ACD3-4F3418426785}"/>
            </c:ext>
          </c:extLst>
        </c:ser>
        <c:ser>
          <c:idx val="2"/>
          <c:order val="2"/>
          <c:tx>
            <c:strRef>
              <c:f>Sheet1!$D$1</c:f>
              <c:strCache>
                <c:ptCount val="1"/>
                <c:pt idx="0">
                  <c:v>Living away from home and studying in London</c:v>
                </c:pt>
              </c:strCache>
            </c:strRef>
          </c:tx>
          <c:spPr>
            <a:solidFill>
              <a:srgbClr val="24135F">
                <a:alpha val="80000"/>
              </a:srgbClr>
            </a:solidFill>
            <a:ln>
              <a:noFill/>
            </a:ln>
            <a:effectLst/>
          </c:spPr>
          <c:invertIfNegative val="0"/>
          <c:dLbls>
            <c:dLbl>
              <c:idx val="0"/>
              <c:layout>
                <c:manualLayout>
                  <c:x val="-0.29234380095979129"/>
                  <c:y val="4.0726780773320942E-4"/>
                </c:manualLayout>
              </c:layout>
              <c:tx>
                <c:rich>
                  <a:bodyPr rot="0" spcFirstLastPara="1" vertOverflow="ellipsis" vert="horz" wrap="square" lIns="38100" tIns="19050" rIns="38100" bIns="19050" anchor="ctr" anchorCtr="0">
                    <a:noAutofit/>
                  </a:bodyPr>
                  <a:lstStyle/>
                  <a:p>
                    <a:pPr algn="l">
                      <a:defRPr sz="1400"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fld id="{E8C36B47-BA5B-0145-8F00-BADCD5B180ED}" type="SERIESNAME">
                      <a:rPr lang="en-US" sz="1400" b="0" i="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pPr algn="l">
                        <a:defRPr sz="1400"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t>[SERIES NAME]</a:t>
                    </a:fld>
                    <a:r>
                      <a:rPr lang="en-US" sz="1400" b="0" i="0" baseline="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 </a:t>
                    </a:r>
                    <a:fld id="{8F8F7DDA-736C-FE48-A99D-89C618073364}" type="VALUE">
                      <a:rPr lang="en-US" sz="1400" b="0" i="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pPr algn="l">
                        <a:defRPr sz="1400"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t>[VALUE]</a:t>
                    </a:fld>
                    <a:endParaRPr lang="en-US" sz="1400" b="0" i="0" baseline="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c:rich>
              </c:tx>
              <c:spPr>
                <a:noFill/>
                <a:ln>
                  <a:noFill/>
                </a:ln>
                <a:effectLst/>
              </c:spPr>
              <c:dLblPos val="outEnd"/>
              <c:showLegendKey val="0"/>
              <c:showVal val="1"/>
              <c:showCatName val="0"/>
              <c:showSerName val="1"/>
              <c:showPercent val="0"/>
              <c:showBubbleSize val="0"/>
              <c:extLst>
                <c:ext xmlns:c15="http://schemas.microsoft.com/office/drawing/2012/chart" uri="{CE6537A1-D6FC-4f65-9D91-7224C49458BB}">
                  <c15:layout>
                    <c:manualLayout>
                      <c:w val="0.66267076771653544"/>
                      <c:h val="0.10419419686788316"/>
                    </c:manualLayout>
                  </c15:layout>
                  <c15:dlblFieldTable/>
                  <c15:showDataLabelsRange val="0"/>
                </c:ext>
                <c:ext xmlns:c16="http://schemas.microsoft.com/office/drawing/2014/chart" uri="{C3380CC4-5D6E-409C-BE32-E72D297353CC}">
                  <c16:uniqueId val="{00000002-4CE8-4A81-ACD3-4F3418426785}"/>
                </c:ext>
              </c:extLst>
            </c:dLbl>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"£"#,##0</c:formatCode>
                <c:ptCount val="1"/>
                <c:pt idx="0">
                  <c:v>12010</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3-4CE8-4A81-ACD3-4F3418426785}"/>
            </c:ext>
          </c:extLst>
        </c:ser>
        <c:ser>
          <c:idx val="3"/>
          <c:order val="3"/>
          <c:tx>
            <c:strRef>
              <c:f>Sheet1!$C$1</c:f>
              <c:strCache>
                <c:ptCount val="1"/>
                <c:pt idx="0">
                  <c:v>Overseas study as part of a UK-based course</c:v>
                </c:pt>
              </c:strCache>
            </c:strRef>
          </c:tx>
          <c:spPr>
            <a:solidFill>
              <a:srgbClr val="24135F"/>
            </a:solidFill>
            <a:ln>
              <a:noFill/>
            </a:ln>
            <a:effectLst/>
          </c:spPr>
          <c:invertIfNegative val="0"/>
          <c:dLbls>
            <c:dLbl>
              <c:idx val="0"/>
              <c:layout>
                <c:manualLayout>
                  <c:x val="-0.30596864371243537"/>
                  <c:y val="-1.560848704764571E-4"/>
                </c:manualLayout>
              </c:layout>
              <c:tx>
                <c:rich>
                  <a:bodyPr rot="0" spcFirstLastPara="1" vertOverflow="ellipsis" vert="horz" wrap="square" lIns="38100" tIns="19050" rIns="38100" bIns="19050" anchor="ctr" anchorCtr="0">
                    <a:noAutofit/>
                  </a:bodyPr>
                  <a:lstStyle/>
                  <a:p>
                    <a:pPr algn="l">
                      <a:defRPr sz="1400"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fld id="{F549F591-75D0-8046-8E9B-3E2D921E770B}" type="SERIESNAME">
                      <a:rPr lang="en-US" sz="1400" b="0" i="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pPr algn="l">
                        <a:defRPr sz="1400"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t>[SERIES NAME]</a:t>
                    </a:fld>
                    <a:r>
                      <a:rPr lang="en-US" sz="1400" b="0" i="0" baseline="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 </a:t>
                    </a:r>
                    <a:fld id="{0AF63352-E3A7-1244-A421-EAE20D6864E2}" type="VALUE">
                      <a:rPr lang="en-US" sz="1400" b="0" i="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pPr algn="l">
                        <a:defRPr sz="1400"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t>[VALUE]</a:t>
                    </a:fld>
                    <a:endParaRPr lang="en-US" sz="1400" b="0" i="0" baseline="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c:rich>
              </c:tx>
              <c:spPr>
                <a:noFill/>
                <a:ln>
                  <a:noFill/>
                </a:ln>
                <a:effectLst/>
              </c:spPr>
              <c:dLblPos val="outEnd"/>
              <c:showLegendKey val="0"/>
              <c:showVal val="1"/>
              <c:showCatName val="0"/>
              <c:showSerName val="1"/>
              <c:showPercent val="0"/>
              <c:showBubbleSize val="0"/>
              <c:extLst>
                <c:ext xmlns:c15="http://schemas.microsoft.com/office/drawing/2012/chart" uri="{CE6537A1-D6FC-4f65-9D91-7224C49458BB}">
                  <c15:layout>
                    <c:manualLayout>
                      <c:w val="0.64892691929133861"/>
                      <c:h val="0.10419419686788316"/>
                    </c:manualLayout>
                  </c15:layout>
                  <c15:dlblFieldTable/>
                  <c15:showDataLabelsRange val="0"/>
                </c:ext>
                <c:ext xmlns:c16="http://schemas.microsoft.com/office/drawing/2014/chart" uri="{C3380CC4-5D6E-409C-BE32-E72D297353CC}">
                  <c16:uniqueId val="{00000004-4CE8-4A81-ACD3-4F3418426785}"/>
                </c:ext>
              </c:extLst>
            </c:dLbl>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"£"#,##0</c:formatCode>
                <c:ptCount val="1"/>
                <c:pt idx="0">
                  <c:v>10539</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5-4CE8-4A81-ACD3-4F3418426785}"/>
            </c:ext>
          </c:extLst>
        </c:ser>
        <c:dLbls>
          <c:dLblPos val="inEnd"/>
          <c:showLegendKey val="0"/>
          <c:showVal val="1"/>
          <c:showCatName val="0"/>
          <c:showSerName val="0"/>
          <c:showPercent val="0"/>
          <c:showBubbleSize val="0"/>
        </c:dLbls>
        <c:gapWidth val="182"/>
        <c:axId val="396958944"/>
        <c:axId val="396961568"/>
      </c:barChart>
      <c:catAx>
        <c:axId val="396958944"/>
        <c:scaling>
          <c:orientation val="minMax"/>
        </c:scaling>
        <c:delete val="0"/>
        <c:axPos val="l"/>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6961568"/>
        <c:crosses val="autoZero"/>
        <c:auto val="1"/>
        <c:lblAlgn val="ctr"/>
        <c:lblOffset val="100"/>
        <c:noMultiLvlLbl val="0"/>
      </c:catAx>
      <c:valAx>
        <c:axId val="396961568"/>
        <c:scaling>
          <c:orientation val="minMax"/>
        </c:scaling>
        <c:delete val="0"/>
        <c:axPos val="b"/>
        <c:majorGridlines>
          <c:spPr>
            <a:ln w="9525" cap="flat" cmpd="sng" algn="ctr">
              <a:solidFill>
                <a:schemeClr val="bg1">
                  <a:lumMod val="7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crossAx val="396958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Sheet1!$B$1</c:f>
              <c:strCache>
                <c:ptCount val="1"/>
                <c:pt idx="0">
                  <c:v>Maintenance loan max</c:v>
                </c:pt>
              </c:strCache>
            </c:strRef>
          </c:tx>
          <c:spPr>
            <a:ln w="28575" cap="rnd">
              <a:solidFill>
                <a:srgbClr val="EAAA00"/>
              </a:solidFill>
              <a:round/>
            </a:ln>
            <a:effectLst/>
          </c:spPr>
          <c:marker>
            <c:symbol val="none"/>
          </c:marker>
          <c:dLbls>
            <c:dLbl>
              <c:idx val="0"/>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fld id="{03AD326E-7459-4EFD-A0FE-5A496DAD24CA}" type="VALUE">
                      <a:rPr lang="en-US" sz="1197"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pPr>
                        <a:defRPr>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t>[VALUE]</a:t>
                    </a:fld>
                    <a:endParaRPr lang="en-GB"/>
                  </a:p>
                </c:rich>
              </c:tx>
              <c:spPr>
                <a:solidFill>
                  <a:srgbClr val="407EC9"/>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378-4D7E-B81E-10FCF1734369}"/>
                </c:ext>
              </c:extLst>
            </c:dLbl>
            <c:dLbl>
              <c:idx val="8"/>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fld id="{436E7A6A-433E-4B32-BE0F-6B6CB4978C63}" type="VALUE">
                      <a:rPr lang="en-US" b="0" i="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pPr>
                        <a:defRPr>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t>[VALUE]</a:t>
                    </a:fld>
                    <a:endParaRPr lang="en-GB"/>
                  </a:p>
                </c:rich>
              </c:tx>
              <c:spPr>
                <a:solidFill>
                  <a:srgbClr val="00B140"/>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378-4D7E-B81E-10FCF1734369}"/>
                </c:ext>
              </c:extLst>
            </c:dLbl>
            <c:dLbl>
              <c:idx val="9"/>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fld id="{C9BA9B2B-5C5E-4C35-B38A-442144351A4A}" type="VALUE">
                      <a:rPr lang="en-US" b="0" i="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pPr>
                        <a:defRPr>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t>[VALUE]</a:t>
                    </a:fld>
                    <a:endParaRPr lang="en-GB"/>
                  </a:p>
                </c:rich>
              </c:tx>
              <c:spPr>
                <a:solidFill>
                  <a:srgbClr val="00B140"/>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378-4D7E-B81E-10FCF1734369}"/>
                </c:ext>
              </c:extLst>
            </c:dLbl>
            <c:spPr>
              <a:solidFill>
                <a:srgbClr val="24135F"/>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#,##0</c:formatCode>
                <c:ptCount val="10"/>
                <c:pt idx="0">
                  <c:v>25000</c:v>
                </c:pt>
                <c:pt idx="1">
                  <c:v>30000</c:v>
                </c:pt>
                <c:pt idx="2">
                  <c:v>35000</c:v>
                </c:pt>
                <c:pt idx="3">
                  <c:v>40000</c:v>
                </c:pt>
                <c:pt idx="4">
                  <c:v>45000</c:v>
                </c:pt>
                <c:pt idx="5">
                  <c:v>50000</c:v>
                </c:pt>
                <c:pt idx="6">
                  <c:v>55000</c:v>
                </c:pt>
                <c:pt idx="7">
                  <c:v>58222</c:v>
                </c:pt>
                <c:pt idx="8">
                  <c:v>62249</c:v>
                </c:pt>
                <c:pt idx="9">
                  <c:v>69977</c:v>
                </c:pt>
              </c:numCache>
            </c:numRef>
          </c:cat>
          <c:val>
            <c:numRef>
              <c:f>Sheet1!$B$2:$B$11</c:f>
              <c:numCache>
                <c:formatCode>#,##0</c:formatCode>
                <c:ptCount val="10"/>
                <c:pt idx="0">
                  <c:v>9203</c:v>
                </c:pt>
                <c:pt idx="1">
                  <c:v>8544</c:v>
                </c:pt>
                <c:pt idx="2">
                  <c:v>7884</c:v>
                </c:pt>
                <c:pt idx="3">
                  <c:v>7225</c:v>
                </c:pt>
                <c:pt idx="4">
                  <c:v>6565</c:v>
                </c:pt>
                <c:pt idx="5">
                  <c:v>5905</c:v>
                </c:pt>
                <c:pt idx="6">
                  <c:v>5246</c:v>
                </c:pt>
                <c:pt idx="7">
                  <c:v>4821</c:v>
                </c:pt>
                <c:pt idx="8">
                  <c:v>4289</c:v>
                </c:pt>
                <c:pt idx="9">
                  <c:v>4289</c:v>
                </c:pt>
              </c:numCache>
            </c:numRef>
          </c:val>
          <c:smooth val="0"/>
          <c:extLst>
            <c:ext xmlns:c16="http://schemas.microsoft.com/office/drawing/2014/chart" uri="{C3380CC4-5D6E-409C-BE32-E72D297353CC}">
              <c16:uniqueId val="{00000001-8489-4249-8977-43F1F3F07EED}"/>
            </c:ext>
          </c:extLst>
        </c:ser>
        <c:dLbls>
          <c:dLblPos val="ctr"/>
          <c:showLegendKey val="0"/>
          <c:showVal val="1"/>
          <c:showCatName val="0"/>
          <c:showSerName val="0"/>
          <c:showPercent val="0"/>
          <c:showBubbleSize val="0"/>
        </c:dLbls>
        <c:smooth val="0"/>
        <c:axId val="396958616"/>
        <c:axId val="396965832"/>
        <c:extLst>
          <c:ext xmlns:c15="http://schemas.microsoft.com/office/drawing/2012/chart" uri="{02D57815-91ED-43cb-92C2-25804820EDAC}">
            <c15:filteredLineSeries>
              <c15:ser>
                <c:idx val="0"/>
                <c:order val="0"/>
                <c:tx>
                  <c:strRef>
                    <c:extLst>
                      <c:ext uri="{02D57815-91ED-43cb-92C2-25804820EDAC}">
                        <c15:formulaRef>
                          <c15:sqref>Sheet1!$A$1</c15:sqref>
                        </c15:formulaRef>
                      </c:ext>
                    </c:extLst>
                    <c:strCache>
                      <c:ptCount val="1"/>
                      <c:pt idx="0">
                        <c:v>Household income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Sheet1!$A$2:$A$11</c15:sqref>
                        </c15:formulaRef>
                      </c:ext>
                    </c:extLst>
                    <c:numCache>
                      <c:formatCode>#,##0</c:formatCode>
                      <c:ptCount val="10"/>
                      <c:pt idx="0">
                        <c:v>25000</c:v>
                      </c:pt>
                      <c:pt idx="1">
                        <c:v>30000</c:v>
                      </c:pt>
                      <c:pt idx="2">
                        <c:v>35000</c:v>
                      </c:pt>
                      <c:pt idx="3">
                        <c:v>40000</c:v>
                      </c:pt>
                      <c:pt idx="4">
                        <c:v>45000</c:v>
                      </c:pt>
                      <c:pt idx="5">
                        <c:v>50000</c:v>
                      </c:pt>
                      <c:pt idx="6">
                        <c:v>55000</c:v>
                      </c:pt>
                      <c:pt idx="7">
                        <c:v>58222</c:v>
                      </c:pt>
                      <c:pt idx="8">
                        <c:v>62249</c:v>
                      </c:pt>
                      <c:pt idx="9">
                        <c:v>69977</c:v>
                      </c:pt>
                    </c:numCache>
                  </c:numRef>
                </c:cat>
                <c:val>
                  <c:numRef>
                    <c:extLst>
                      <c:ext uri="{02D57815-91ED-43cb-92C2-25804820EDAC}">
                        <c15:formulaRef>
                          <c15:sqref>Sheet1!$A$2:$A$11</c15:sqref>
                        </c15:formulaRef>
                      </c:ext>
                    </c:extLst>
                    <c:numCache>
                      <c:formatCode>#,##0</c:formatCode>
                      <c:ptCount val="10"/>
                      <c:pt idx="0">
                        <c:v>25000</c:v>
                      </c:pt>
                      <c:pt idx="1">
                        <c:v>30000</c:v>
                      </c:pt>
                      <c:pt idx="2">
                        <c:v>35000</c:v>
                      </c:pt>
                      <c:pt idx="3">
                        <c:v>40000</c:v>
                      </c:pt>
                      <c:pt idx="4">
                        <c:v>45000</c:v>
                      </c:pt>
                      <c:pt idx="5">
                        <c:v>50000</c:v>
                      </c:pt>
                      <c:pt idx="6">
                        <c:v>55000</c:v>
                      </c:pt>
                      <c:pt idx="7">
                        <c:v>58222</c:v>
                      </c:pt>
                      <c:pt idx="8">
                        <c:v>62249</c:v>
                      </c:pt>
                      <c:pt idx="9">
                        <c:v>69977</c:v>
                      </c:pt>
                    </c:numCache>
                  </c:numRef>
                </c:val>
                <c:smooth val="0"/>
                <c:extLst>
                  <c:ext xmlns:c16="http://schemas.microsoft.com/office/drawing/2014/chart" uri="{C3380CC4-5D6E-409C-BE32-E72D297353CC}">
                    <c16:uniqueId val="{00000000-8489-4249-8977-43F1F3F07EED}"/>
                  </c:ext>
                </c:extLst>
              </c15:ser>
            </c15:filteredLineSeries>
          </c:ext>
        </c:extLst>
      </c:lineChart>
      <c:catAx>
        <c:axId val="3969586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crossAx val="396965832"/>
        <c:crosses val="autoZero"/>
        <c:auto val="1"/>
        <c:lblAlgn val="ctr"/>
        <c:lblOffset val="100"/>
        <c:noMultiLvlLbl val="0"/>
      </c:catAx>
      <c:valAx>
        <c:axId val="396965832"/>
        <c:scaling>
          <c:orientation val="minMax"/>
        </c:scaling>
        <c:delete val="0"/>
        <c:axPos val="l"/>
        <c:majorGridlines>
          <c:spPr>
            <a:ln w="9525" cap="flat" cmpd="sng" algn="ctr">
              <a:solidFill>
                <a:schemeClr val="bg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crossAx val="396958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Sheet1!$B$1</c:f>
              <c:strCache>
                <c:ptCount val="1"/>
                <c:pt idx="0">
                  <c:v>Maintenance loan max</c:v>
                </c:pt>
              </c:strCache>
            </c:strRef>
          </c:tx>
          <c:spPr>
            <a:ln w="28575" cap="rnd">
              <a:solidFill>
                <a:srgbClr val="EAAA00"/>
              </a:solidFill>
              <a:round/>
            </a:ln>
            <a:effectLst/>
          </c:spPr>
          <c:marker>
            <c:symbol val="none"/>
          </c:marker>
          <c:dLbls>
            <c:dLbl>
              <c:idx val="0"/>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fld id="{27CAD95E-2E01-40D4-98B8-25F8FD86CAEC}" type="VALUE">
                      <a:rPr lang="en-US">
                        <a:solidFill>
                          <a:schemeClr val="bg1"/>
                        </a:solidFill>
                      </a:rPr>
                      <a:pPr>
                        <a:defRPr>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t>[VALUE]</a:t>
                    </a:fld>
                    <a:endParaRPr lang="en-GB"/>
                  </a:p>
                </c:rich>
              </c:tx>
              <c:spPr>
                <a:solidFill>
                  <a:srgbClr val="407EC9"/>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D2-45F5-B365-95317337BB03}"/>
                </c:ext>
              </c:extLst>
            </c:dLbl>
            <c:dLbl>
              <c:idx val="9"/>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fld id="{79F6E3AD-40FF-4AEB-80B3-BE3A241AECB1}" type="VALUE">
                      <a:rPr lang="en-US">
                        <a:solidFill>
                          <a:schemeClr val="bg1"/>
                        </a:solidFill>
                      </a:rPr>
                      <a:pPr>
                        <a:defRPr>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t>[VALUE]</a:t>
                    </a:fld>
                    <a:endParaRPr lang="en-GB"/>
                  </a:p>
                </c:rich>
              </c:tx>
              <c:spPr>
                <a:solidFill>
                  <a:srgbClr val="00B140"/>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9D2-45F5-B365-95317337BB03}"/>
                </c:ext>
              </c:extLst>
            </c:dLbl>
            <c:spPr>
              <a:solidFill>
                <a:srgbClr val="24135F"/>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#,##0</c:formatCode>
                <c:ptCount val="10"/>
                <c:pt idx="0">
                  <c:v>25000</c:v>
                </c:pt>
                <c:pt idx="1">
                  <c:v>30000</c:v>
                </c:pt>
                <c:pt idx="2">
                  <c:v>35000</c:v>
                </c:pt>
                <c:pt idx="3">
                  <c:v>40000</c:v>
                </c:pt>
                <c:pt idx="4">
                  <c:v>45000</c:v>
                </c:pt>
                <c:pt idx="5">
                  <c:v>50000</c:v>
                </c:pt>
                <c:pt idx="6">
                  <c:v>55000</c:v>
                </c:pt>
                <c:pt idx="7">
                  <c:v>58222</c:v>
                </c:pt>
                <c:pt idx="8">
                  <c:v>62249</c:v>
                </c:pt>
                <c:pt idx="9">
                  <c:v>69977</c:v>
                </c:pt>
              </c:numCache>
            </c:numRef>
          </c:cat>
          <c:val>
            <c:numRef>
              <c:f>Sheet1!$B$2:$B$11</c:f>
              <c:numCache>
                <c:formatCode>#,##0</c:formatCode>
                <c:ptCount val="10"/>
                <c:pt idx="0">
                  <c:v>12010</c:v>
                </c:pt>
                <c:pt idx="1">
                  <c:v>11340</c:v>
                </c:pt>
                <c:pt idx="2">
                  <c:v>10670</c:v>
                </c:pt>
                <c:pt idx="3">
                  <c:v>10000</c:v>
                </c:pt>
                <c:pt idx="4">
                  <c:v>9330</c:v>
                </c:pt>
                <c:pt idx="5">
                  <c:v>8659</c:v>
                </c:pt>
                <c:pt idx="6">
                  <c:v>7989</c:v>
                </c:pt>
                <c:pt idx="7">
                  <c:v>7557</c:v>
                </c:pt>
                <c:pt idx="8">
                  <c:v>7017</c:v>
                </c:pt>
                <c:pt idx="9">
                  <c:v>5981</c:v>
                </c:pt>
              </c:numCache>
            </c:numRef>
          </c:val>
          <c:smooth val="0"/>
          <c:extLst>
            <c:ext xmlns:c16="http://schemas.microsoft.com/office/drawing/2014/chart" uri="{C3380CC4-5D6E-409C-BE32-E72D297353CC}">
              <c16:uniqueId val="{00000001-8489-4249-8977-43F1F3F07EED}"/>
            </c:ext>
          </c:extLst>
        </c:ser>
        <c:dLbls>
          <c:dLblPos val="ctr"/>
          <c:showLegendKey val="0"/>
          <c:showVal val="1"/>
          <c:showCatName val="0"/>
          <c:showSerName val="0"/>
          <c:showPercent val="0"/>
          <c:showBubbleSize val="0"/>
        </c:dLbls>
        <c:smooth val="0"/>
        <c:axId val="396958616"/>
        <c:axId val="396965832"/>
        <c:extLst>
          <c:ext xmlns:c15="http://schemas.microsoft.com/office/drawing/2012/chart" uri="{02D57815-91ED-43cb-92C2-25804820EDAC}">
            <c15:filteredLineSeries>
              <c15:ser>
                <c:idx val="0"/>
                <c:order val="0"/>
                <c:tx>
                  <c:strRef>
                    <c:extLst>
                      <c:ext uri="{02D57815-91ED-43cb-92C2-25804820EDAC}">
                        <c15:formulaRef>
                          <c15:sqref>Sheet1!$A$1</c15:sqref>
                        </c15:formulaRef>
                      </c:ext>
                    </c:extLst>
                    <c:strCache>
                      <c:ptCount val="1"/>
                      <c:pt idx="0">
                        <c:v>Household income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Sheet1!$A$2:$A$11</c15:sqref>
                        </c15:formulaRef>
                      </c:ext>
                    </c:extLst>
                    <c:numCache>
                      <c:formatCode>#,##0</c:formatCode>
                      <c:ptCount val="10"/>
                      <c:pt idx="0">
                        <c:v>25000</c:v>
                      </c:pt>
                      <c:pt idx="1">
                        <c:v>30000</c:v>
                      </c:pt>
                      <c:pt idx="2">
                        <c:v>35000</c:v>
                      </c:pt>
                      <c:pt idx="3">
                        <c:v>40000</c:v>
                      </c:pt>
                      <c:pt idx="4">
                        <c:v>45000</c:v>
                      </c:pt>
                      <c:pt idx="5">
                        <c:v>50000</c:v>
                      </c:pt>
                      <c:pt idx="6">
                        <c:v>55000</c:v>
                      </c:pt>
                      <c:pt idx="7">
                        <c:v>58222</c:v>
                      </c:pt>
                      <c:pt idx="8">
                        <c:v>62249</c:v>
                      </c:pt>
                      <c:pt idx="9">
                        <c:v>69977</c:v>
                      </c:pt>
                    </c:numCache>
                  </c:numRef>
                </c:cat>
                <c:val>
                  <c:numRef>
                    <c:extLst>
                      <c:ext uri="{02D57815-91ED-43cb-92C2-25804820EDAC}">
                        <c15:formulaRef>
                          <c15:sqref>Sheet1!$A$2:$A$11</c15:sqref>
                        </c15:formulaRef>
                      </c:ext>
                    </c:extLst>
                    <c:numCache>
                      <c:formatCode>#,##0</c:formatCode>
                      <c:ptCount val="10"/>
                      <c:pt idx="0">
                        <c:v>25000</c:v>
                      </c:pt>
                      <c:pt idx="1">
                        <c:v>30000</c:v>
                      </c:pt>
                      <c:pt idx="2">
                        <c:v>35000</c:v>
                      </c:pt>
                      <c:pt idx="3">
                        <c:v>40000</c:v>
                      </c:pt>
                      <c:pt idx="4">
                        <c:v>45000</c:v>
                      </c:pt>
                      <c:pt idx="5">
                        <c:v>50000</c:v>
                      </c:pt>
                      <c:pt idx="6">
                        <c:v>55000</c:v>
                      </c:pt>
                      <c:pt idx="7">
                        <c:v>58222</c:v>
                      </c:pt>
                      <c:pt idx="8">
                        <c:v>62249</c:v>
                      </c:pt>
                      <c:pt idx="9">
                        <c:v>69977</c:v>
                      </c:pt>
                    </c:numCache>
                  </c:numRef>
                </c:val>
                <c:smooth val="0"/>
                <c:extLst>
                  <c:ext xmlns:c16="http://schemas.microsoft.com/office/drawing/2014/chart" uri="{C3380CC4-5D6E-409C-BE32-E72D297353CC}">
                    <c16:uniqueId val="{00000000-8489-4249-8977-43F1F3F07EED}"/>
                  </c:ext>
                </c:extLst>
              </c15:ser>
            </c15:filteredLineSeries>
          </c:ext>
        </c:extLst>
      </c:lineChart>
      <c:catAx>
        <c:axId val="3969586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crossAx val="396965832"/>
        <c:crosses val="autoZero"/>
        <c:auto val="1"/>
        <c:lblAlgn val="ctr"/>
        <c:lblOffset val="100"/>
        <c:noMultiLvlLbl val="0"/>
      </c:catAx>
      <c:valAx>
        <c:axId val="396965832"/>
        <c:scaling>
          <c:orientation val="minMax"/>
        </c:scaling>
        <c:delete val="0"/>
        <c:axPos val="l"/>
        <c:majorGridlines>
          <c:spPr>
            <a:ln w="9525" cap="flat" cmpd="sng" algn="ctr">
              <a:solidFill>
                <a:schemeClr val="bg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crossAx val="396958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Sheet1!$B$1</c:f>
              <c:strCache>
                <c:ptCount val="1"/>
                <c:pt idx="0">
                  <c:v>Maintenance loan max</c:v>
                </c:pt>
              </c:strCache>
            </c:strRef>
          </c:tx>
          <c:spPr>
            <a:ln w="28575" cap="rnd">
              <a:solidFill>
                <a:srgbClr val="EAAA00"/>
              </a:solidFill>
              <a:round/>
            </a:ln>
            <a:effectLst/>
          </c:spPr>
          <c:marker>
            <c:symbol val="none"/>
          </c:marker>
          <c:dLbls>
            <c:dLbl>
              <c:idx val="0"/>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fld id="{44183C1C-D57D-4E31-857F-50661314A38D}" type="VALUE">
                      <a:rPr lang="en-US">
                        <a:solidFill>
                          <a:schemeClr val="bg1"/>
                        </a:solidFill>
                      </a:rPr>
                      <a:pPr>
                        <a:defRPr>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t>[VALUE]</a:t>
                    </a:fld>
                    <a:endParaRPr lang="en-GB"/>
                  </a:p>
                </c:rich>
              </c:tx>
              <c:spPr>
                <a:solidFill>
                  <a:srgbClr val="407EC9"/>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55C-47EA-BFBD-131D8204366A}"/>
                </c:ext>
              </c:extLst>
            </c:dLbl>
            <c:dLbl>
              <c:idx val="7"/>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fld id="{C223BDF9-20D9-4772-BC40-ACB9D1AC0983}" type="VALUE">
                      <a:rPr lang="en-US">
                        <a:solidFill>
                          <a:schemeClr val="bg1"/>
                        </a:solidFill>
                      </a:rPr>
                      <a:pPr>
                        <a:defRPr>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t>[VALUE]</a:t>
                    </a:fld>
                    <a:endParaRPr lang="en-GB"/>
                  </a:p>
                </c:rich>
              </c:tx>
              <c:spPr>
                <a:solidFill>
                  <a:srgbClr val="00B140"/>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55C-47EA-BFBD-131D8204366A}"/>
                </c:ext>
              </c:extLst>
            </c:dLbl>
            <c:dLbl>
              <c:idx val="8"/>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fld id="{4E563B13-D0FA-4E23-878F-AEC4B0DAF09C}" type="VALUE">
                      <a:rPr lang="en-US">
                        <a:solidFill>
                          <a:schemeClr val="bg1"/>
                        </a:solidFill>
                      </a:rPr>
                      <a:pPr>
                        <a:defRPr>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t>[VALUE]</a:t>
                    </a:fld>
                    <a:endParaRPr lang="en-GB"/>
                  </a:p>
                </c:rich>
              </c:tx>
              <c:spPr>
                <a:solidFill>
                  <a:srgbClr val="00B140"/>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5C-47EA-BFBD-131D8204366A}"/>
                </c:ext>
              </c:extLst>
            </c:dLbl>
            <c:dLbl>
              <c:idx val="9"/>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fld id="{AD9F673E-8B4B-4BAA-9D82-919365FEB84D}" type="VALUE">
                      <a:rPr lang="en-US">
                        <a:solidFill>
                          <a:schemeClr val="bg1"/>
                        </a:solidFill>
                      </a:rPr>
                      <a:pPr>
                        <a:defRPr>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t>[VALUE]</a:t>
                    </a:fld>
                    <a:endParaRPr lang="en-GB"/>
                  </a:p>
                </c:rich>
              </c:tx>
              <c:spPr>
                <a:solidFill>
                  <a:srgbClr val="00B140"/>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55C-47EA-BFBD-131D8204366A}"/>
                </c:ext>
              </c:extLst>
            </c:dLbl>
            <c:spPr>
              <a:solidFill>
                <a:srgbClr val="24135F"/>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#,##0</c:formatCode>
                <c:ptCount val="10"/>
                <c:pt idx="0">
                  <c:v>25000</c:v>
                </c:pt>
                <c:pt idx="1">
                  <c:v>30000</c:v>
                </c:pt>
                <c:pt idx="2">
                  <c:v>35000</c:v>
                </c:pt>
                <c:pt idx="3">
                  <c:v>40000</c:v>
                </c:pt>
                <c:pt idx="4">
                  <c:v>45000</c:v>
                </c:pt>
                <c:pt idx="5">
                  <c:v>50000</c:v>
                </c:pt>
                <c:pt idx="6">
                  <c:v>55000</c:v>
                </c:pt>
                <c:pt idx="7">
                  <c:v>58222</c:v>
                </c:pt>
                <c:pt idx="8">
                  <c:v>62249</c:v>
                </c:pt>
                <c:pt idx="9">
                  <c:v>69977</c:v>
                </c:pt>
              </c:numCache>
            </c:numRef>
          </c:cat>
          <c:val>
            <c:numRef>
              <c:f>Sheet1!$B$2:$B$11</c:f>
              <c:numCache>
                <c:formatCode>#,##0</c:formatCode>
                <c:ptCount val="10"/>
                <c:pt idx="0">
                  <c:v>7747</c:v>
                </c:pt>
                <c:pt idx="1">
                  <c:v>7095</c:v>
                </c:pt>
                <c:pt idx="2">
                  <c:v>6442</c:v>
                </c:pt>
                <c:pt idx="3">
                  <c:v>5789</c:v>
                </c:pt>
                <c:pt idx="4">
                  <c:v>5137</c:v>
                </c:pt>
                <c:pt idx="5">
                  <c:v>4484</c:v>
                </c:pt>
                <c:pt idx="6">
                  <c:v>3831</c:v>
                </c:pt>
                <c:pt idx="7">
                  <c:v>3410</c:v>
                </c:pt>
                <c:pt idx="8">
                  <c:v>3410</c:v>
                </c:pt>
                <c:pt idx="9">
                  <c:v>3410</c:v>
                </c:pt>
              </c:numCache>
            </c:numRef>
          </c:val>
          <c:smooth val="0"/>
          <c:extLst>
            <c:ext xmlns:c16="http://schemas.microsoft.com/office/drawing/2014/chart" uri="{C3380CC4-5D6E-409C-BE32-E72D297353CC}">
              <c16:uniqueId val="{00000001-8489-4249-8977-43F1F3F07EED}"/>
            </c:ext>
          </c:extLst>
        </c:ser>
        <c:dLbls>
          <c:dLblPos val="ctr"/>
          <c:showLegendKey val="0"/>
          <c:showVal val="1"/>
          <c:showCatName val="0"/>
          <c:showSerName val="0"/>
          <c:showPercent val="0"/>
          <c:showBubbleSize val="0"/>
        </c:dLbls>
        <c:smooth val="0"/>
        <c:axId val="396958616"/>
        <c:axId val="396965832"/>
        <c:extLst>
          <c:ext xmlns:c15="http://schemas.microsoft.com/office/drawing/2012/chart" uri="{02D57815-91ED-43cb-92C2-25804820EDAC}">
            <c15:filteredLineSeries>
              <c15:ser>
                <c:idx val="0"/>
                <c:order val="0"/>
                <c:tx>
                  <c:strRef>
                    <c:extLst>
                      <c:ext uri="{02D57815-91ED-43cb-92C2-25804820EDAC}">
                        <c15:formulaRef>
                          <c15:sqref>Sheet1!$A$1</c15:sqref>
                        </c15:formulaRef>
                      </c:ext>
                    </c:extLst>
                    <c:strCache>
                      <c:ptCount val="1"/>
                      <c:pt idx="0">
                        <c:v>Household income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Sheet1!$A$2:$A$11</c15:sqref>
                        </c15:formulaRef>
                      </c:ext>
                    </c:extLst>
                    <c:numCache>
                      <c:formatCode>#,##0</c:formatCode>
                      <c:ptCount val="10"/>
                      <c:pt idx="0">
                        <c:v>25000</c:v>
                      </c:pt>
                      <c:pt idx="1">
                        <c:v>30000</c:v>
                      </c:pt>
                      <c:pt idx="2">
                        <c:v>35000</c:v>
                      </c:pt>
                      <c:pt idx="3">
                        <c:v>40000</c:v>
                      </c:pt>
                      <c:pt idx="4">
                        <c:v>45000</c:v>
                      </c:pt>
                      <c:pt idx="5">
                        <c:v>50000</c:v>
                      </c:pt>
                      <c:pt idx="6">
                        <c:v>55000</c:v>
                      </c:pt>
                      <c:pt idx="7">
                        <c:v>58222</c:v>
                      </c:pt>
                      <c:pt idx="8">
                        <c:v>62249</c:v>
                      </c:pt>
                      <c:pt idx="9">
                        <c:v>69977</c:v>
                      </c:pt>
                    </c:numCache>
                  </c:numRef>
                </c:cat>
                <c:val>
                  <c:numRef>
                    <c:extLst>
                      <c:ext uri="{02D57815-91ED-43cb-92C2-25804820EDAC}">
                        <c15:formulaRef>
                          <c15:sqref>Sheet1!$A$2:$A$11</c15:sqref>
                        </c15:formulaRef>
                      </c:ext>
                    </c:extLst>
                    <c:numCache>
                      <c:formatCode>#,##0</c:formatCode>
                      <c:ptCount val="10"/>
                      <c:pt idx="0">
                        <c:v>25000</c:v>
                      </c:pt>
                      <c:pt idx="1">
                        <c:v>30000</c:v>
                      </c:pt>
                      <c:pt idx="2">
                        <c:v>35000</c:v>
                      </c:pt>
                      <c:pt idx="3">
                        <c:v>40000</c:v>
                      </c:pt>
                      <c:pt idx="4">
                        <c:v>45000</c:v>
                      </c:pt>
                      <c:pt idx="5">
                        <c:v>50000</c:v>
                      </c:pt>
                      <c:pt idx="6">
                        <c:v>55000</c:v>
                      </c:pt>
                      <c:pt idx="7">
                        <c:v>58222</c:v>
                      </c:pt>
                      <c:pt idx="8">
                        <c:v>62249</c:v>
                      </c:pt>
                      <c:pt idx="9">
                        <c:v>69977</c:v>
                      </c:pt>
                    </c:numCache>
                  </c:numRef>
                </c:val>
                <c:smooth val="0"/>
                <c:extLst>
                  <c:ext xmlns:c16="http://schemas.microsoft.com/office/drawing/2014/chart" uri="{C3380CC4-5D6E-409C-BE32-E72D297353CC}">
                    <c16:uniqueId val="{00000000-8489-4249-8977-43F1F3F07EED}"/>
                  </c:ext>
                </c:extLst>
              </c15:ser>
            </c15:filteredLineSeries>
          </c:ext>
        </c:extLst>
      </c:lineChart>
      <c:catAx>
        <c:axId val="3969586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crossAx val="396965832"/>
        <c:crosses val="autoZero"/>
        <c:auto val="1"/>
        <c:lblAlgn val="ctr"/>
        <c:lblOffset val="100"/>
        <c:noMultiLvlLbl val="0"/>
      </c:catAx>
      <c:valAx>
        <c:axId val="396965832"/>
        <c:scaling>
          <c:orientation val="minMax"/>
        </c:scaling>
        <c:delete val="0"/>
        <c:axPos val="l"/>
        <c:majorGridlines>
          <c:spPr>
            <a:ln w="9525" cap="flat" cmpd="sng" algn="ctr">
              <a:solidFill>
                <a:schemeClr val="bg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crossAx val="396958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Column1</c:v>
                </c:pt>
              </c:strCache>
            </c:strRef>
          </c:tx>
          <c:spPr>
            <a:solidFill>
              <a:srgbClr val="24135F"/>
            </a:solidFill>
            <a:ln>
              <a:noFill/>
            </a:ln>
            <a:effectLst/>
          </c:spPr>
          <c:invertIfNegative val="0"/>
          <c:cat>
            <c:numRef>
              <c:f>Sheet1!$A$2</c:f>
              <c:numCache>
                <c:formatCode>General</c:formatCode>
                <c:ptCount val="1"/>
              </c:numCache>
            </c:numRef>
          </c:cat>
          <c:val>
            <c:numRef>
              <c:f>Sheet1!$B$2</c:f>
              <c:numCache>
                <c:formatCode>#,##0</c:formatCode>
                <c:ptCount val="1"/>
                <c:pt idx="0">
                  <c:v>25000</c:v>
                </c:pt>
              </c:numCache>
            </c:numRef>
          </c:val>
          <c:extLst>
            <c:ext xmlns:c16="http://schemas.microsoft.com/office/drawing/2014/chart" uri="{C3380CC4-5D6E-409C-BE32-E72D297353CC}">
              <c16:uniqueId val="{00000000-7B75-4088-83CC-1EFE2F4D266D}"/>
            </c:ext>
          </c:extLst>
        </c:ser>
        <c:ser>
          <c:idx val="1"/>
          <c:order val="1"/>
          <c:tx>
            <c:strRef>
              <c:f>Sheet1!$C$1</c:f>
              <c:strCache>
                <c:ptCount val="1"/>
                <c:pt idx="0">
                  <c:v>Column2</c:v>
                </c:pt>
              </c:strCache>
            </c:strRef>
          </c:tx>
          <c:spPr>
            <a:solidFill>
              <a:srgbClr val="EAAA00"/>
            </a:solidFill>
            <a:ln>
              <a:noFill/>
            </a:ln>
            <a:effectLst/>
          </c:spPr>
          <c:invertIfNegative val="0"/>
          <c:cat>
            <c:numRef>
              <c:f>Sheet1!$A$2</c:f>
              <c:numCache>
                <c:formatCode>General</c:formatCode>
                <c:ptCount val="1"/>
              </c:numCache>
            </c:numRef>
          </c:cat>
          <c:val>
            <c:numRef>
              <c:f>Sheet1!$C$2</c:f>
              <c:numCache>
                <c:formatCode>General</c:formatCode>
                <c:ptCount val="1"/>
                <c:pt idx="0">
                  <c:v>2000</c:v>
                </c:pt>
              </c:numCache>
            </c:numRef>
          </c:val>
          <c:extLst>
            <c:ext xmlns:c16="http://schemas.microsoft.com/office/drawing/2014/chart" uri="{C3380CC4-5D6E-409C-BE32-E72D297353CC}">
              <c16:uniqueId val="{00000003-7B75-4088-83CC-1EFE2F4D266D}"/>
            </c:ext>
          </c:extLst>
        </c:ser>
        <c:dLbls>
          <c:showLegendKey val="0"/>
          <c:showVal val="0"/>
          <c:showCatName val="0"/>
          <c:showSerName val="0"/>
          <c:showPercent val="0"/>
          <c:showBubbleSize val="0"/>
        </c:dLbls>
        <c:gapWidth val="150"/>
        <c:overlap val="100"/>
        <c:axId val="456084080"/>
        <c:axId val="456089656"/>
      </c:barChart>
      <c:catAx>
        <c:axId val="45608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6089656"/>
        <c:crosses val="autoZero"/>
        <c:auto val="1"/>
        <c:lblAlgn val="ctr"/>
        <c:lblOffset val="100"/>
        <c:noMultiLvlLbl val="0"/>
      </c:catAx>
      <c:valAx>
        <c:axId val="456089656"/>
        <c:scaling>
          <c:orientation val="minMax"/>
          <c:max val="35000"/>
          <c:min val="0"/>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crossAx val="456084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Column1</c:v>
                </c:pt>
              </c:strCache>
            </c:strRef>
          </c:tx>
          <c:spPr>
            <a:solidFill>
              <a:srgbClr val="24135F"/>
            </a:solidFill>
            <a:ln>
              <a:noFill/>
            </a:ln>
            <a:effectLst/>
          </c:spPr>
          <c:invertIfNegative val="0"/>
          <c:dLbls>
            <c:delete val="1"/>
          </c:dLbls>
          <c:cat>
            <c:numRef>
              <c:f>Sheet1!$A$2</c:f>
              <c:numCache>
                <c:formatCode>General</c:formatCode>
                <c:ptCount val="1"/>
              </c:numCache>
            </c:numRef>
          </c:cat>
          <c:val>
            <c:numRef>
              <c:f>Sheet1!$B$2</c:f>
              <c:numCache>
                <c:formatCode>#,##0</c:formatCode>
                <c:ptCount val="1"/>
                <c:pt idx="0">
                  <c:v>25000</c:v>
                </c:pt>
              </c:numCache>
            </c:numRef>
          </c:val>
          <c:extLst>
            <c:ext xmlns:c16="http://schemas.microsoft.com/office/drawing/2014/chart" uri="{C3380CC4-5D6E-409C-BE32-E72D297353CC}">
              <c16:uniqueId val="{00000000-7B75-4088-83CC-1EFE2F4D266D}"/>
            </c:ext>
          </c:extLst>
        </c:ser>
        <c:ser>
          <c:idx val="1"/>
          <c:order val="1"/>
          <c:tx>
            <c:strRef>
              <c:f>Sheet1!$C$1</c:f>
              <c:strCache>
                <c:ptCount val="1"/>
                <c:pt idx="0">
                  <c:v>Column2</c:v>
                </c:pt>
              </c:strCache>
            </c:strRef>
          </c:tx>
          <c:spPr>
            <a:solidFill>
              <a:srgbClr val="EAAA00"/>
            </a:solidFill>
            <a:ln>
              <a:noFill/>
            </a:ln>
            <a:effectLst/>
          </c:spPr>
          <c:invertIfNegative val="0"/>
          <c:dLbls>
            <c:delete val="1"/>
          </c:dLbls>
          <c:cat>
            <c:numRef>
              <c:f>Sheet1!$A$2</c:f>
              <c:numCache>
                <c:formatCode>General</c:formatCode>
                <c:ptCount val="1"/>
              </c:numCache>
            </c:numRef>
          </c:cat>
          <c:val>
            <c:numRef>
              <c:f>Sheet1!$C$2</c:f>
              <c:numCache>
                <c:formatCode>General</c:formatCode>
                <c:ptCount val="1"/>
                <c:pt idx="0">
                  <c:v>8000</c:v>
                </c:pt>
              </c:numCache>
            </c:numRef>
          </c:val>
          <c:extLst>
            <c:ext xmlns:c16="http://schemas.microsoft.com/office/drawing/2014/chart" uri="{C3380CC4-5D6E-409C-BE32-E72D297353CC}">
              <c16:uniqueId val="{00000003-7B75-4088-83CC-1EFE2F4D266D}"/>
            </c:ext>
          </c:extLst>
        </c:ser>
        <c:dLbls>
          <c:dLblPos val="ctr"/>
          <c:showLegendKey val="0"/>
          <c:showVal val="1"/>
          <c:showCatName val="0"/>
          <c:showSerName val="0"/>
          <c:showPercent val="0"/>
          <c:showBubbleSize val="0"/>
        </c:dLbls>
        <c:gapWidth val="150"/>
        <c:overlap val="100"/>
        <c:axId val="456084080"/>
        <c:axId val="456089656"/>
      </c:barChart>
      <c:catAx>
        <c:axId val="45608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6089656"/>
        <c:crosses val="autoZero"/>
        <c:auto val="1"/>
        <c:lblAlgn val="ctr"/>
        <c:lblOffset val="100"/>
        <c:noMultiLvlLbl val="0"/>
      </c:catAx>
      <c:valAx>
        <c:axId val="45608965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crossAx val="456084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3A2DB-8761-4F06-AA10-9214FBE3CCCD}" type="datetimeFigureOut">
              <a:rPr lang="en-GB" smtClean="0"/>
              <a:t>07/02/2020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F7509A-72B6-4BC0-BDDF-5DE4983BE145}" type="slidenum">
              <a:rPr lang="en-GB" smtClean="0"/>
              <a:t>‹#›</a:t>
            </a:fld>
            <a:endParaRPr lang="en-GB"/>
          </a:p>
        </p:txBody>
      </p:sp>
    </p:spTree>
    <p:extLst>
      <p:ext uri="{BB962C8B-B14F-4D97-AF65-F5344CB8AC3E}">
        <p14:creationId xmlns:p14="http://schemas.microsoft.com/office/powerpoint/2010/main" val="631837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ov.uk/student-finance-calculato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This is a presentation on behalf of the Department for Education to talk to you about higher education student finance in England.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The main aim is to explain the financial support package available from government if you choose to</a:t>
            </a:r>
            <a:r>
              <a:rPr lang="en-GB" sz="1200" b="0" i="0" kern="1200" baseline="0" dirty="0">
                <a:solidFill>
                  <a:schemeClr val="tx1"/>
                </a:solidFill>
                <a:effectLst/>
                <a:latin typeface="+mn-lt"/>
                <a:ea typeface="+mn-ea"/>
                <a:cs typeface="+mn-cs"/>
              </a:rPr>
              <a:t> go on to </a:t>
            </a:r>
            <a:r>
              <a:rPr lang="en-GB" sz="1200" b="0" i="0" kern="1200" dirty="0">
                <a:solidFill>
                  <a:schemeClr val="tx1"/>
                </a:solidFill>
                <a:effectLst/>
                <a:latin typeface="+mn-lt"/>
                <a:ea typeface="+mn-ea"/>
                <a:cs typeface="+mn-cs"/>
              </a:rPr>
              <a:t>higher education. </a:t>
            </a:r>
          </a:p>
          <a:p>
            <a:pPr rtl="0" fontAlgn="base"/>
            <a:endParaRPr lang="en-GB"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Everyone’s circumstances are different when choosing whether or not to go to university or a</a:t>
            </a:r>
            <a:r>
              <a:rPr lang="en-GB" sz="1200" b="0" i="0" kern="1200" baseline="0" dirty="0">
                <a:solidFill>
                  <a:schemeClr val="tx1"/>
                </a:solidFill>
                <a:effectLst/>
                <a:latin typeface="+mn-lt"/>
                <a:ea typeface="+mn-ea"/>
                <a:cs typeface="+mn-cs"/>
              </a:rPr>
              <a:t> higher education college</a:t>
            </a:r>
            <a:r>
              <a:rPr lang="en-GB" sz="1200" b="0" i="0" kern="1200" dirty="0">
                <a:solidFill>
                  <a:schemeClr val="tx1"/>
                </a:solidFill>
                <a:effectLst/>
                <a:latin typeface="+mn-lt"/>
                <a:ea typeface="+mn-ea"/>
                <a:cs typeface="+mn-cs"/>
              </a:rPr>
              <a:t>, but finance is a big</a:t>
            </a:r>
            <a:r>
              <a:rPr lang="en-GB" sz="1200" b="0" i="0" kern="1200" baseline="0" dirty="0">
                <a:solidFill>
                  <a:schemeClr val="tx1"/>
                </a:solidFill>
                <a:effectLst/>
                <a:latin typeface="+mn-lt"/>
                <a:ea typeface="+mn-ea"/>
                <a:cs typeface="+mn-cs"/>
              </a:rPr>
              <a:t> consideration for everyone.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dirty="0"/>
          </a:p>
          <a:p>
            <a:pPr rtl="0" fontAlgn="base"/>
            <a:r>
              <a:rPr lang="en-GB" sz="1200" b="0" i="0" kern="1200" dirty="0">
                <a:solidFill>
                  <a:schemeClr val="tx1"/>
                </a:solidFill>
                <a:effectLst/>
                <a:latin typeface="+mn-lt"/>
                <a:ea typeface="+mn-ea"/>
                <a:cs typeface="+mn-cs"/>
              </a:rPr>
              <a:t>So, it’s important to understand the costs involved</a:t>
            </a:r>
            <a:r>
              <a:rPr lang="en-GB" sz="1200" b="0" i="0" kern="1200" baseline="0" dirty="0">
                <a:solidFill>
                  <a:schemeClr val="tx1"/>
                </a:solidFill>
                <a:effectLst/>
                <a:latin typeface="+mn-lt"/>
                <a:ea typeface="+mn-ea"/>
                <a:cs typeface="+mn-cs"/>
              </a:rPr>
              <a:t> and the support you can get.</a:t>
            </a:r>
            <a:endParaRPr lang="en-GB" sz="1200" b="0" i="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DBF7509A-72B6-4BC0-BDDF-5DE4983BE145}" type="slidenum">
              <a:rPr lang="en-GB" smtClean="0"/>
              <a:t>1</a:t>
            </a:fld>
            <a:endParaRPr lang="en-GB"/>
          </a:p>
        </p:txBody>
      </p:sp>
    </p:spTree>
    <p:extLst>
      <p:ext uri="{BB962C8B-B14F-4D97-AF65-F5344CB8AC3E}">
        <p14:creationId xmlns:p14="http://schemas.microsoft.com/office/powerpoint/2010/main" val="3882031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Various higher education providers also offer part-time degrees.</a:t>
            </a:r>
          </a:p>
          <a:p>
            <a:endParaRPr lang="en-GB" dirty="0"/>
          </a:p>
          <a:p>
            <a:r>
              <a:rPr lang="en-GB" dirty="0"/>
              <a:t>T</a:t>
            </a:r>
            <a:r>
              <a:rPr lang="en-GB" baseline="0" dirty="0"/>
              <a:t>he </a:t>
            </a:r>
            <a:r>
              <a:rPr lang="en-GB" dirty="0"/>
              <a:t>government</a:t>
            </a:r>
            <a:r>
              <a:rPr lang="en-GB" baseline="0" dirty="0"/>
              <a:t> does not provide maintenance loans for distance learning as the costs (e.g. for travel) are generally lower than for courses that require you to attend in-person. However, exceptions on this are available for people who do a distance learning course due to disability.</a:t>
            </a:r>
            <a:endParaRPr lang="en-GB" dirty="0"/>
          </a:p>
        </p:txBody>
      </p:sp>
      <p:sp>
        <p:nvSpPr>
          <p:cNvPr id="4" name="Slide Number Placeholder 3"/>
          <p:cNvSpPr>
            <a:spLocks noGrp="1"/>
          </p:cNvSpPr>
          <p:nvPr>
            <p:ph type="sldNum" sz="quarter" idx="10"/>
          </p:nvPr>
        </p:nvSpPr>
        <p:spPr/>
        <p:txBody>
          <a:bodyPr/>
          <a:lstStyle/>
          <a:p>
            <a:fld id="{DBF7509A-72B6-4BC0-BDDF-5DE4983BE145}" type="slidenum">
              <a:rPr lang="en-GB" smtClean="0"/>
              <a:t>10</a:t>
            </a:fld>
            <a:endParaRPr lang="en-GB"/>
          </a:p>
        </p:txBody>
      </p:sp>
    </p:spTree>
    <p:extLst>
      <p:ext uri="{BB962C8B-B14F-4D97-AF65-F5344CB8AC3E}">
        <p14:creationId xmlns:p14="http://schemas.microsoft.com/office/powerpoint/2010/main" val="2538670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GB" sz="1200" b="0" dirty="0" smtClean="0">
                <a:latin typeface="Arial" panose="020B0604020202020204" pitchFamily="34" charset="0"/>
                <a:cs typeface="Arial" panose="020B0604020202020204" pitchFamily="34" charset="0"/>
              </a:rPr>
              <a:t>It’s important for you to think carefully about your choices for higher education. Every course and every provider is different, and this is a big, life-changing decision - so do your</a:t>
            </a:r>
            <a:r>
              <a:rPr lang="en-GB" sz="1200" b="0" baseline="0" dirty="0" smtClean="0">
                <a:latin typeface="Arial" panose="020B0604020202020204" pitchFamily="34" charset="0"/>
                <a:cs typeface="Arial" panose="020B0604020202020204" pitchFamily="34" charset="0"/>
              </a:rPr>
              <a:t> research.</a:t>
            </a:r>
            <a:endParaRPr lang="en-GB" sz="1200" b="0" dirty="0" smtClean="0">
              <a:latin typeface="Arial" panose="020B0604020202020204" pitchFamily="34" charset="0"/>
              <a:cs typeface="Arial" panose="020B0604020202020204" pitchFamily="34" charset="0"/>
            </a:endParaRPr>
          </a:p>
          <a:p>
            <a:pPr>
              <a:spcAft>
                <a:spcPts val="1200"/>
              </a:spcAft>
            </a:pPr>
            <a:endParaRPr lang="en-GB" sz="1200" b="1" dirty="0" smtClean="0">
              <a:latin typeface="Arial" panose="020B0604020202020204" pitchFamily="34" charset="0"/>
              <a:cs typeface="Arial" panose="020B0604020202020204" pitchFamily="34" charset="0"/>
            </a:endParaRPr>
          </a:p>
          <a:p>
            <a:pPr>
              <a:spcAft>
                <a:spcPts val="1200"/>
              </a:spcAft>
            </a:pPr>
            <a:r>
              <a:rPr lang="en-GB" sz="1200" dirty="0" smtClean="0">
                <a:latin typeface="Arial" panose="020B0604020202020204" pitchFamily="34" charset="0"/>
                <a:cs typeface="Arial" panose="020B0604020202020204" pitchFamily="34" charset="0"/>
              </a:rPr>
              <a:t>If you do decide to go to university or college, begin your loan application early by registering on the gov.uk/student-finance website</a:t>
            </a:r>
          </a:p>
          <a:p>
            <a:pPr marL="0" lvl="0" indent="0">
              <a:spcAft>
                <a:spcPts val="1200"/>
              </a:spcAft>
              <a:buNone/>
            </a:pPr>
            <a:endParaRPr lang="en-GB" sz="12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GB" sz="1200" b="1" i="1" kern="1200" dirty="0" smtClean="0">
                <a:solidFill>
                  <a:schemeClr val="tx1"/>
                </a:solidFill>
                <a:effectLst/>
                <a:latin typeface="+mn-lt"/>
                <a:ea typeface="+mn-ea"/>
                <a:cs typeface="+mn-cs"/>
              </a:rPr>
              <a:t>Don’t worry if you don’t have a confirmed place at </a:t>
            </a:r>
            <a:r>
              <a:rPr lang="en-GB" sz="1200" b="1" i="1" kern="1200" dirty="0" err="1" smtClean="0">
                <a:solidFill>
                  <a:schemeClr val="tx1"/>
                </a:solidFill>
                <a:effectLst/>
                <a:latin typeface="+mn-lt"/>
                <a:ea typeface="+mn-ea"/>
                <a:cs typeface="+mn-cs"/>
              </a:rPr>
              <a:t>uni</a:t>
            </a:r>
            <a:r>
              <a:rPr lang="en-GB" sz="1200" b="1" i="1" kern="1200" dirty="0" smtClean="0">
                <a:solidFill>
                  <a:schemeClr val="tx1"/>
                </a:solidFill>
                <a:effectLst/>
                <a:latin typeface="+mn-lt"/>
                <a:ea typeface="+mn-ea"/>
                <a:cs typeface="+mn-cs"/>
              </a:rPr>
              <a:t> or college at this stage; you can apply using your preferred choice and simply change the details online later if you need to.</a:t>
            </a:r>
            <a:endParaRPr lang="en-GB" sz="1200" kern="1200" dirty="0" smtClean="0">
              <a:solidFill>
                <a:schemeClr val="tx1"/>
              </a:solidFill>
              <a:effectLst/>
              <a:latin typeface="+mn-lt"/>
              <a:ea typeface="+mn-ea"/>
              <a:cs typeface="+mn-cs"/>
            </a:endParaRPr>
          </a:p>
          <a:p>
            <a:pPr marL="0" lvl="0" indent="0">
              <a:spcAft>
                <a:spcPts val="1200"/>
              </a:spcAft>
              <a:buNone/>
            </a:pPr>
            <a:endParaRPr lang="en-GB" sz="1200" dirty="0" smtClean="0">
              <a:latin typeface="Arial" panose="020B0604020202020204" pitchFamily="34" charset="0"/>
              <a:cs typeface="Arial" panose="020B0604020202020204" pitchFamily="34" charset="0"/>
            </a:endParaRPr>
          </a:p>
          <a:p>
            <a:pPr marL="0" lvl="0" indent="0">
              <a:spcAft>
                <a:spcPts val="1200"/>
              </a:spcAft>
              <a:buNone/>
            </a:pPr>
            <a:r>
              <a:rPr lang="en-GB" sz="1200" dirty="0" smtClean="0">
                <a:latin typeface="Arial" panose="020B0604020202020204" pitchFamily="34" charset="0"/>
                <a:cs typeface="Arial" panose="020B0604020202020204" pitchFamily="34" charset="0"/>
              </a:rPr>
              <a:t>You don’t need to worry about making any payments to your university or college -</a:t>
            </a:r>
            <a:r>
              <a:rPr lang="en-GB" sz="1200" baseline="0" dirty="0" smtClean="0">
                <a:latin typeface="Arial" panose="020B0604020202020204" pitchFamily="34" charset="0"/>
                <a:cs typeface="Arial" panose="020B0604020202020204" pitchFamily="34" charset="0"/>
              </a:rPr>
              <a:t> the Student Loans Company do this automatically, in three instalments per year (at the start of each term)</a:t>
            </a:r>
          </a:p>
          <a:p>
            <a:pPr marL="0" lvl="0" indent="0">
              <a:spcAft>
                <a:spcPts val="1200"/>
              </a:spcAft>
              <a:buNone/>
            </a:pPr>
            <a:endParaRPr lang="en-GB" sz="12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BF7509A-72B6-4BC0-BDDF-5DE4983BE145}" type="slidenum">
              <a:rPr lang="en-GB" smtClean="0"/>
              <a:t>11</a:t>
            </a:fld>
            <a:endParaRPr lang="en-GB"/>
          </a:p>
        </p:txBody>
      </p:sp>
    </p:spTree>
    <p:extLst>
      <p:ext uri="{BB962C8B-B14F-4D97-AF65-F5344CB8AC3E}">
        <p14:creationId xmlns:p14="http://schemas.microsoft.com/office/powerpoint/2010/main" val="389709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smtClean="0">
                <a:latin typeface="Arial" panose="020B0604020202020204" pitchFamily="34" charset="0"/>
                <a:cs typeface="Arial" panose="020B0604020202020204" pitchFamily="34" charset="0"/>
              </a:rPr>
              <a:t>Rent, transport,</a:t>
            </a:r>
            <a:r>
              <a:rPr lang="en-GB" sz="1200" baseline="0" dirty="0" smtClean="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books, food and socialising are all a big part of university life - and they all cost money.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cs typeface="Arial" panose="020B0604020202020204" pitchFamily="34" charset="0"/>
              </a:rPr>
              <a:t>So, the government also provides a maintenance loan for higher education</a:t>
            </a:r>
            <a:r>
              <a:rPr lang="en-GB" sz="1200" baseline="0" dirty="0" smtClean="0">
                <a:latin typeface="Arial" panose="020B0604020202020204" pitchFamily="34" charset="0"/>
                <a:cs typeface="Arial" panose="020B0604020202020204" pitchFamily="34" charset="0"/>
              </a:rPr>
              <a:t> (‘m</a:t>
            </a:r>
            <a:r>
              <a:rPr lang="en-GB" sz="1200" dirty="0" smtClean="0">
                <a:latin typeface="Arial" panose="020B0604020202020204" pitchFamily="34" charset="0"/>
                <a:cs typeface="Arial" panose="020B0604020202020204" pitchFamily="34" charset="0"/>
              </a:rPr>
              <a:t>aintenance’ just means living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cs typeface="Arial" panose="020B0604020202020204" pitchFamily="34" charset="0"/>
              </a:rPr>
              <a:t>Additional</a:t>
            </a:r>
            <a:r>
              <a:rPr lang="en-GB" sz="1200" baseline="0" dirty="0" smtClean="0">
                <a:latin typeface="Arial" panose="020B0604020202020204" pitchFamily="34" charset="0"/>
                <a:cs typeface="Arial" panose="020B0604020202020204" pitchFamily="34" charset="0"/>
              </a:rPr>
              <a:t> l</a:t>
            </a:r>
            <a:r>
              <a:rPr lang="en-GB" sz="1200" dirty="0" smtClean="0">
                <a:latin typeface="Arial" panose="020B0604020202020204" pitchFamily="34" charset="0"/>
                <a:cs typeface="Arial" panose="020B0604020202020204" pitchFamily="34" charset="0"/>
              </a:rPr>
              <a:t>ong course loans are available for courses such as healthcare, where you study for more</a:t>
            </a:r>
            <a:r>
              <a:rPr lang="en-GB" sz="1200" baseline="0" dirty="0" smtClean="0">
                <a:latin typeface="Arial" panose="020B0604020202020204" pitchFamily="34" charset="0"/>
                <a:cs typeface="Arial" panose="020B0604020202020204" pitchFamily="34" charset="0"/>
              </a:rPr>
              <a:t> weeks per year than other degrees. </a:t>
            </a:r>
            <a:endParaRPr lang="en-GB" sz="12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bg1"/>
                </a:solidFill>
                <a:latin typeface="Arial" panose="020B0604020202020204" pitchFamily="34" charset="0"/>
                <a:cs typeface="Arial" panose="020B0604020202020204" pitchFamily="34" charset="0"/>
              </a:rPr>
              <a:t>You can start</a:t>
            </a:r>
            <a:r>
              <a:rPr lang="en-GB" sz="1200" baseline="0" dirty="0" smtClean="0">
                <a:solidFill>
                  <a:schemeClr val="bg1"/>
                </a:solidFill>
                <a:latin typeface="Arial" panose="020B0604020202020204" pitchFamily="34" charset="0"/>
                <a:cs typeface="Arial" panose="020B0604020202020204" pitchFamily="34" charset="0"/>
              </a:rPr>
              <a:t> your application at the same time as the one for your tuition fee </a:t>
            </a:r>
            <a:r>
              <a:rPr lang="en-GB" sz="1200" kern="1200" baseline="0" dirty="0" smtClean="0">
                <a:solidFill>
                  <a:schemeClr val="bg1"/>
                </a:solidFill>
                <a:latin typeface="Arial" panose="020B0604020202020204" pitchFamily="34" charset="0"/>
                <a:ea typeface="+mn-ea"/>
                <a:cs typeface="Arial" panose="020B0604020202020204" pitchFamily="34" charset="0"/>
              </a:rPr>
              <a:t>loan, on gov.uk/student-finance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BF7509A-72B6-4BC0-BDDF-5DE4983BE145}" type="slidenum">
              <a:rPr lang="en-GB" smtClean="0"/>
              <a:t>12</a:t>
            </a:fld>
            <a:endParaRPr lang="en-GB"/>
          </a:p>
        </p:txBody>
      </p:sp>
    </p:spTree>
    <p:extLst>
      <p:ext uri="{BB962C8B-B14F-4D97-AF65-F5344CB8AC3E}">
        <p14:creationId xmlns:p14="http://schemas.microsoft.com/office/powerpoint/2010/main" val="1158575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dirty="0">
                <a:latin typeface="Arial" panose="020B0604020202020204" pitchFamily="34" charset="0"/>
                <a:cs typeface="Arial" panose="020B0604020202020204" pitchFamily="34" charset="0"/>
              </a:rPr>
              <a:t>For the 2020/21 academic year (for new students starting higher</a:t>
            </a:r>
            <a:r>
              <a:rPr lang="en-GB" sz="1200" baseline="0" dirty="0">
                <a:latin typeface="Arial" panose="020B0604020202020204" pitchFamily="34" charset="0"/>
                <a:cs typeface="Arial" panose="020B0604020202020204" pitchFamily="34" charset="0"/>
              </a:rPr>
              <a:t> education next year - from</a:t>
            </a:r>
            <a:r>
              <a:rPr lang="en-GB" sz="1200" dirty="0">
                <a:latin typeface="Arial" panose="020B0604020202020204" pitchFamily="34" charset="0"/>
                <a:cs typeface="Arial" panose="020B0604020202020204" pitchFamily="34" charset="0"/>
              </a:rPr>
              <a:t> August 2020 onwards), the</a:t>
            </a:r>
            <a:r>
              <a:rPr lang="en-GB" sz="1200" baseline="0" dirty="0">
                <a:latin typeface="Arial" panose="020B0604020202020204" pitchFamily="34" charset="0"/>
                <a:cs typeface="Arial" panose="020B0604020202020204" pitchFamily="34" charset="0"/>
              </a:rPr>
              <a:t>se are the maximum amounts of maintenance loan available for a standard full-time course.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2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dirty="0">
                <a:latin typeface="Arial" panose="020B0604020202020204" pitchFamily="34" charset="0"/>
                <a:cs typeface="Arial" panose="020B0604020202020204" pitchFamily="34" charset="0"/>
              </a:rPr>
              <a:t>You can see how much you would be eligible for at </a:t>
            </a:r>
            <a:r>
              <a:rPr lang="en-GB" sz="1200" dirty="0">
                <a:latin typeface="Arial" panose="020B0604020202020204" pitchFamily="34" charset="0"/>
                <a:cs typeface="Arial" panose="020B0604020202020204" pitchFamily="34" charset="0"/>
                <a:hlinkClick r:id="rId3"/>
              </a:rPr>
              <a:t>gov.uk/student-finance-calculator</a:t>
            </a:r>
            <a:r>
              <a:rPr lang="en-GB" sz="12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200" dirty="0">
              <a:latin typeface="Arial" panose="020B0604020202020204" pitchFamily="34" charset="0"/>
              <a:cs typeface="Arial" panose="020B0604020202020204" pitchFamily="34" charset="0"/>
            </a:endParaRPr>
          </a:p>
          <a:p>
            <a:pPr marL="342900" lvl="0" indent="-342900" algn="l">
              <a:buFont typeface="Wingdings" panose="05000000000000000000" pitchFamily="2" charset="2"/>
              <a:buChar char="§"/>
            </a:pPr>
            <a:endParaRPr lang="en-GB" sz="1200" b="1" u="sng" dirty="0">
              <a:latin typeface="Arial" panose="020B0604020202020204" pitchFamily="34" charset="0"/>
              <a:cs typeface="Arial" panose="020B0604020202020204" pitchFamily="34" charset="0"/>
            </a:endParaRPr>
          </a:p>
          <a:p>
            <a:pPr marL="342900" lvl="0" indent="-342900" algn="l">
              <a:buFont typeface="Wingdings" panose="05000000000000000000" pitchFamily="2" charset="2"/>
              <a:buChar char="§"/>
            </a:pPr>
            <a:endParaRPr lang="en-GB" sz="1200" b="1" u="sng" dirty="0">
              <a:latin typeface="Arial" panose="020B0604020202020204" pitchFamily="34" charset="0"/>
              <a:cs typeface="Arial" panose="020B0604020202020204" pitchFamily="34" charset="0"/>
            </a:endParaRPr>
          </a:p>
          <a:p>
            <a:endParaRPr lang="en-GB" sz="1200" dirty="0"/>
          </a:p>
        </p:txBody>
      </p:sp>
      <p:sp>
        <p:nvSpPr>
          <p:cNvPr id="4" name="Slide Number Placeholder 3"/>
          <p:cNvSpPr>
            <a:spLocks noGrp="1"/>
          </p:cNvSpPr>
          <p:nvPr>
            <p:ph type="sldNum" sz="quarter" idx="10"/>
          </p:nvPr>
        </p:nvSpPr>
        <p:spPr/>
        <p:txBody>
          <a:bodyPr/>
          <a:lstStyle/>
          <a:p>
            <a:fld id="{DBF7509A-72B6-4BC0-BDDF-5DE4983BE145}" type="slidenum">
              <a:rPr lang="en-GB" smtClean="0"/>
              <a:t>13</a:t>
            </a:fld>
            <a:endParaRPr lang="en-GB"/>
          </a:p>
        </p:txBody>
      </p:sp>
    </p:spTree>
    <p:extLst>
      <p:ext uri="{BB962C8B-B14F-4D97-AF65-F5344CB8AC3E}">
        <p14:creationId xmlns:p14="http://schemas.microsoft.com/office/powerpoint/2010/main" val="738237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graph shows how much you can borrow, if you’re living away from home and studying a full-time course outside London.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Y-axis shows the maximum amounts you can borrow, and the X-axis shows your household income – that is, how much your parent(s) or carer(s) earn. This is the combined amount if you live with two responsible adults.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Minimum loan amounts are highlighted in green, which </a:t>
            </a:r>
            <a:r>
              <a:rPr lang="en-GB" b="1" baseline="0" dirty="0" smtClean="0"/>
              <a:t>all</a:t>
            </a:r>
            <a:r>
              <a:rPr lang="en-GB" baseline="0" dirty="0" smtClean="0"/>
              <a:t> eligible students can get regardless of household income.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
            </a:r>
            <a:br>
              <a:rPr lang="en-GB" baseline="0" dirty="0" smtClean="0"/>
            </a:br>
            <a:r>
              <a:rPr lang="en-GB" baseline="0" dirty="0" smtClean="0"/>
              <a:t>Maximum loan amounts are highlighted in light blue, for students from households with an income of £25,000 or less per year.</a:t>
            </a:r>
            <a:endParaRPr lang="en-GB" dirty="0" smtClean="0"/>
          </a:p>
          <a:p>
            <a:endParaRPr lang="en-GB" sz="1197" b="0" i="0" u="none" strike="noStrike" kern="1200" baseline="0" dirty="0">
              <a:solidFill>
                <a:schemeClr val="accent6">
                  <a:lumMod val="75000"/>
                </a:schemeClr>
              </a:solidFill>
              <a:latin typeface="+mn-lt"/>
              <a:ea typeface="+mn-ea"/>
              <a:cs typeface="+mn-cs"/>
            </a:endParaRPr>
          </a:p>
        </p:txBody>
      </p:sp>
      <p:sp>
        <p:nvSpPr>
          <p:cNvPr id="4" name="Slide Number Placeholder 3"/>
          <p:cNvSpPr>
            <a:spLocks noGrp="1"/>
          </p:cNvSpPr>
          <p:nvPr>
            <p:ph type="sldNum" sz="quarter" idx="10"/>
          </p:nvPr>
        </p:nvSpPr>
        <p:spPr/>
        <p:txBody>
          <a:bodyPr/>
          <a:lstStyle/>
          <a:p>
            <a:fld id="{DBF7509A-72B6-4BC0-BDDF-5DE4983BE145}" type="slidenum">
              <a:rPr lang="en-GB" smtClean="0"/>
              <a:t>14</a:t>
            </a:fld>
            <a:endParaRPr lang="en-GB"/>
          </a:p>
        </p:txBody>
      </p:sp>
    </p:spTree>
    <p:extLst>
      <p:ext uri="{BB962C8B-B14F-4D97-AF65-F5344CB8AC3E}">
        <p14:creationId xmlns:p14="http://schemas.microsoft.com/office/powerpoint/2010/main" val="273592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If you’re living away from home and studying in London, you can get a slightly bigger maintenance loan, as it typically costs more to live in London.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Again, minimum loan amounts are highlighted in green, which </a:t>
            </a:r>
            <a:r>
              <a:rPr lang="en-GB" b="1" baseline="0" dirty="0"/>
              <a:t>all</a:t>
            </a:r>
            <a:r>
              <a:rPr lang="en-GB" baseline="0" dirty="0"/>
              <a:t> eligible students can get regardless of household income.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And maximum loan amounts are highlighted in light blue, for students from households with an income of £25,000 or less per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Loan amounts are for full-time courses.</a:t>
            </a:r>
            <a:endParaRPr lang="en-GB" dirty="0"/>
          </a:p>
          <a:p>
            <a:endParaRPr lang="en-GB" dirty="0"/>
          </a:p>
        </p:txBody>
      </p:sp>
      <p:sp>
        <p:nvSpPr>
          <p:cNvPr id="4" name="Slide Number Placeholder 3"/>
          <p:cNvSpPr>
            <a:spLocks noGrp="1"/>
          </p:cNvSpPr>
          <p:nvPr>
            <p:ph type="sldNum" sz="quarter" idx="10"/>
          </p:nvPr>
        </p:nvSpPr>
        <p:spPr/>
        <p:txBody>
          <a:bodyPr/>
          <a:lstStyle/>
          <a:p>
            <a:fld id="{DBF7509A-72B6-4BC0-BDDF-5DE4983BE145}" type="slidenum">
              <a:rPr lang="en-GB" smtClean="0"/>
              <a:t>15</a:t>
            </a:fld>
            <a:endParaRPr lang="en-GB"/>
          </a:p>
        </p:txBody>
      </p:sp>
    </p:spTree>
    <p:extLst>
      <p:ext uri="{BB962C8B-B14F-4D97-AF65-F5344CB8AC3E}">
        <p14:creationId xmlns:p14="http://schemas.microsoft.com/office/powerpoint/2010/main" val="3166815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If you choose to stay at home and live with your parent(s) or carer(s) while you study, the maximum amount of maintenance loan you can borrow is reduced, as your living costs will likely be lower.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Minimum loan amounts are highlighted in green, which </a:t>
            </a:r>
            <a:r>
              <a:rPr lang="en-GB" b="1" baseline="0" dirty="0"/>
              <a:t>all</a:t>
            </a:r>
            <a:r>
              <a:rPr lang="en-GB" baseline="0" dirty="0"/>
              <a:t> eligible students can get regardless of household income.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Maximum loan amounts are highlighted in light blue, for students from households with an income of £25,000 or less per year.</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Again, loan amounts are for full-time courses.</a:t>
            </a:r>
            <a:endParaRPr lang="en-GB" dirty="0"/>
          </a:p>
          <a:p>
            <a:endParaRPr lang="en-GB" dirty="0"/>
          </a:p>
        </p:txBody>
      </p:sp>
      <p:sp>
        <p:nvSpPr>
          <p:cNvPr id="4" name="Slide Number Placeholder 3"/>
          <p:cNvSpPr>
            <a:spLocks noGrp="1"/>
          </p:cNvSpPr>
          <p:nvPr>
            <p:ph type="sldNum" sz="quarter" idx="10"/>
          </p:nvPr>
        </p:nvSpPr>
        <p:spPr/>
        <p:txBody>
          <a:bodyPr/>
          <a:lstStyle/>
          <a:p>
            <a:fld id="{DBF7509A-72B6-4BC0-BDDF-5DE4983BE145}" type="slidenum">
              <a:rPr lang="en-GB" smtClean="0"/>
              <a:t>16</a:t>
            </a:fld>
            <a:endParaRPr lang="en-GB"/>
          </a:p>
        </p:txBody>
      </p:sp>
    </p:spTree>
    <p:extLst>
      <p:ext uri="{BB962C8B-B14F-4D97-AF65-F5344CB8AC3E}">
        <p14:creationId xmlns:p14="http://schemas.microsoft.com/office/powerpoint/2010/main" val="1074536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you’ve sorted out your tuition fee and maintenance loan - but how will you repay them?  And when?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I’ll explain the ‘repayment threshold’ on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For most people, repayments</a:t>
            </a:r>
            <a:r>
              <a:rPr lang="en-GB" baseline="0" dirty="0" smtClean="0"/>
              <a:t> will be taken automatically from your salary before the money goes into your bank account, like paying tax.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There are different arrangements for self-employed workers but you can deal with that when the time comes</a:t>
            </a:r>
            <a:endParaRPr lang="en-GB" dirty="0" smtClean="0"/>
          </a:p>
          <a:p>
            <a:endParaRPr lang="en-GB" dirty="0"/>
          </a:p>
        </p:txBody>
      </p:sp>
      <p:sp>
        <p:nvSpPr>
          <p:cNvPr id="4" name="Slide Number Placeholder 3"/>
          <p:cNvSpPr>
            <a:spLocks noGrp="1"/>
          </p:cNvSpPr>
          <p:nvPr>
            <p:ph type="sldNum" sz="quarter" idx="10"/>
          </p:nvPr>
        </p:nvSpPr>
        <p:spPr/>
        <p:txBody>
          <a:bodyPr/>
          <a:lstStyle/>
          <a:p>
            <a:fld id="{DBF7509A-72B6-4BC0-BDDF-5DE4983BE145}" type="slidenum">
              <a:rPr lang="en-GB" smtClean="0"/>
              <a:t>17</a:t>
            </a:fld>
            <a:endParaRPr lang="en-GB"/>
          </a:p>
        </p:txBody>
      </p:sp>
    </p:spTree>
    <p:extLst>
      <p:ext uri="{BB962C8B-B14F-4D97-AF65-F5344CB8AC3E}">
        <p14:creationId xmlns:p14="http://schemas.microsoft.com/office/powerpoint/2010/main" val="3385752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1200" dirty="0" smtClean="0">
                <a:latin typeface="Arial" panose="020B0604020202020204" pitchFamily="34" charset="0"/>
                <a:cs typeface="Arial" panose="020B0604020202020204" pitchFamily="34" charset="0"/>
              </a:rPr>
              <a:t>£25,725</a:t>
            </a:r>
            <a:r>
              <a:rPr lang="en-GB" sz="1200" baseline="0" dirty="0" smtClean="0">
                <a:latin typeface="Arial" panose="020B0604020202020204" pitchFamily="34" charset="0"/>
                <a:cs typeface="Arial" panose="020B0604020202020204" pitchFamily="34" charset="0"/>
              </a:rPr>
              <a:t> (or its equivalent per month of £</a:t>
            </a:r>
            <a:r>
              <a:rPr lang="en-GB" sz="1200" dirty="0" smtClean="0">
                <a:latin typeface="Arial" panose="020B0604020202020204" pitchFamily="34" charset="0"/>
                <a:cs typeface="Arial" panose="020B0604020202020204" pitchFamily="34" charset="0"/>
              </a:rPr>
              <a:t>2,143 / or week of £494)</a:t>
            </a:r>
            <a:r>
              <a:rPr lang="en-GB" sz="1200" baseline="0" dirty="0" smtClean="0">
                <a:latin typeface="Arial" panose="020B0604020202020204" pitchFamily="34" charset="0"/>
                <a:cs typeface="Arial" panose="020B0604020202020204" pitchFamily="34" charset="0"/>
              </a:rPr>
              <a:t> is</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is</a:t>
            </a:r>
            <a:r>
              <a:rPr lang="en-GB" sz="1200" dirty="0" smtClean="0">
                <a:latin typeface="Arial" panose="020B0604020202020204" pitchFamily="34" charset="0"/>
                <a:cs typeface="Arial" panose="020B0604020202020204" pitchFamily="34" charset="0"/>
              </a:rPr>
              <a:t> the ‘repayment threshold’ – you don’t need</a:t>
            </a:r>
            <a:r>
              <a:rPr lang="en-GB" sz="1200" baseline="0" dirty="0" smtClean="0">
                <a:latin typeface="Arial" panose="020B0604020202020204" pitchFamily="34" charset="0"/>
                <a:cs typeface="Arial" panose="020B0604020202020204" pitchFamily="34" charset="0"/>
              </a:rPr>
              <a:t> to make any repayments if you’re earning less than that.</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en-GB" sz="1200"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1200" baseline="0" dirty="0" smtClean="0">
                <a:latin typeface="Arial" panose="020B0604020202020204" pitchFamily="34" charset="0"/>
                <a:cs typeface="Arial" panose="020B0604020202020204" pitchFamily="34" charset="0"/>
              </a:rPr>
              <a:t>Once you start earning over the threshold, you only make repayments of 9% on the part of your salary </a:t>
            </a:r>
            <a:r>
              <a:rPr lang="en-GB" sz="1200" b="1" baseline="0" dirty="0" smtClean="0">
                <a:latin typeface="Arial" panose="020B0604020202020204" pitchFamily="34" charset="0"/>
                <a:cs typeface="Arial" panose="020B0604020202020204" pitchFamily="34" charset="0"/>
              </a:rPr>
              <a:t>above</a:t>
            </a:r>
            <a:r>
              <a:rPr lang="en-GB" sz="1200" baseline="0" dirty="0" smtClean="0">
                <a:latin typeface="Arial" panose="020B0604020202020204" pitchFamily="34" charset="0"/>
                <a:cs typeface="Arial" panose="020B0604020202020204" pitchFamily="34" charset="0"/>
              </a:rPr>
              <a:t> the threshold</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en-GB" sz="1200"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1200" baseline="0" dirty="0" smtClean="0">
                <a:latin typeface="Arial" panose="020B0604020202020204" pitchFamily="34" charset="0"/>
                <a:cs typeface="Arial" panose="020B0604020202020204" pitchFamily="34" charset="0"/>
              </a:rPr>
              <a:t>Note that most people make repayments every month when they get paid (so it’s not </a:t>
            </a:r>
            <a:r>
              <a:rPr lang="en-GB" sz="1200" i="1" u="sng" baseline="0" dirty="0" smtClean="0">
                <a:latin typeface="Arial" panose="020B0604020202020204" pitchFamily="34" charset="0"/>
                <a:cs typeface="Arial" panose="020B0604020202020204" pitchFamily="34" charset="0"/>
              </a:rPr>
              <a:t>only once </a:t>
            </a:r>
            <a:r>
              <a:rPr lang="en-GB" sz="1200" baseline="0" dirty="0" smtClean="0">
                <a:latin typeface="Arial" panose="020B0604020202020204" pitchFamily="34" charset="0"/>
                <a:cs typeface="Arial" panose="020B0604020202020204" pitchFamily="34" charset="0"/>
              </a:rPr>
              <a:t>you’ve earned £25,725 in a single year that you start repaying)</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en-GB" sz="1200"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1200" baseline="0" dirty="0" smtClean="0">
                <a:latin typeface="Arial" panose="020B0604020202020204" pitchFamily="34" charset="0"/>
                <a:cs typeface="Arial" panose="020B0604020202020204" pitchFamily="34" charset="0"/>
              </a:rPr>
              <a:t>The repayment threshold is updated annually so it keeps pace with average earnings</a:t>
            </a: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BF7509A-72B6-4BC0-BDDF-5DE4983BE145}" type="slidenum">
              <a:rPr lang="en-GB" smtClean="0"/>
              <a:t>18</a:t>
            </a:fld>
            <a:endParaRPr lang="en-GB"/>
          </a:p>
        </p:txBody>
      </p:sp>
    </p:spTree>
    <p:extLst>
      <p:ext uri="{BB962C8B-B14F-4D97-AF65-F5344CB8AC3E}">
        <p14:creationId xmlns:p14="http://schemas.microsoft.com/office/powerpoint/2010/main" val="294391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you’re earning more – say £33,725 per year</a:t>
            </a:r>
            <a:r>
              <a:rPr lang="en-GB" baseline="0" dirty="0"/>
              <a:t> – or £2,810 a month / £649 a week, this is how much you’d pay back</a:t>
            </a:r>
            <a:endParaRPr lang="en-GB" dirty="0"/>
          </a:p>
        </p:txBody>
      </p:sp>
      <p:sp>
        <p:nvSpPr>
          <p:cNvPr id="4" name="Slide Number Placeholder 3"/>
          <p:cNvSpPr>
            <a:spLocks noGrp="1"/>
          </p:cNvSpPr>
          <p:nvPr>
            <p:ph type="sldNum" sz="quarter" idx="10"/>
          </p:nvPr>
        </p:nvSpPr>
        <p:spPr/>
        <p:txBody>
          <a:bodyPr/>
          <a:lstStyle/>
          <a:p>
            <a:fld id="{DBF7509A-72B6-4BC0-BDDF-5DE4983BE145}" type="slidenum">
              <a:rPr lang="en-GB" smtClean="0"/>
              <a:t>19</a:t>
            </a:fld>
            <a:endParaRPr lang="en-GB"/>
          </a:p>
        </p:txBody>
      </p:sp>
    </p:spTree>
    <p:extLst>
      <p:ext uri="{BB962C8B-B14F-4D97-AF65-F5344CB8AC3E}">
        <p14:creationId xmlns:p14="http://schemas.microsoft.com/office/powerpoint/2010/main" val="223407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F7509A-72B6-4BC0-BDDF-5DE4983BE145}" type="slidenum">
              <a:rPr lang="en-GB" smtClean="0"/>
              <a:t>2</a:t>
            </a:fld>
            <a:endParaRPr lang="en-GB"/>
          </a:p>
        </p:txBody>
      </p:sp>
    </p:spTree>
    <p:extLst>
      <p:ext uri="{BB962C8B-B14F-4D97-AF65-F5344CB8AC3E}">
        <p14:creationId xmlns:p14="http://schemas.microsoft.com/office/powerpoint/2010/main" val="3555453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figures are a few years old but they give you</a:t>
            </a:r>
            <a:r>
              <a:rPr lang="en-GB" baseline="0" dirty="0"/>
              <a:t> an idea of what </a:t>
            </a:r>
            <a:r>
              <a:rPr lang="en-GB" dirty="0"/>
              <a:t>other costs you might have</a:t>
            </a:r>
          </a:p>
        </p:txBody>
      </p:sp>
      <p:sp>
        <p:nvSpPr>
          <p:cNvPr id="4" name="Slide Number Placeholder 3"/>
          <p:cNvSpPr>
            <a:spLocks noGrp="1"/>
          </p:cNvSpPr>
          <p:nvPr>
            <p:ph type="sldNum" sz="quarter" idx="10"/>
          </p:nvPr>
        </p:nvSpPr>
        <p:spPr/>
        <p:txBody>
          <a:bodyPr/>
          <a:lstStyle/>
          <a:p>
            <a:fld id="{DBF7509A-72B6-4BC0-BDDF-5DE4983BE145}" type="slidenum">
              <a:rPr lang="en-GB" smtClean="0"/>
              <a:t>20</a:t>
            </a:fld>
            <a:endParaRPr lang="en-GB"/>
          </a:p>
        </p:txBody>
      </p:sp>
    </p:spTree>
    <p:extLst>
      <p:ext uri="{BB962C8B-B14F-4D97-AF65-F5344CB8AC3E}">
        <p14:creationId xmlns:p14="http://schemas.microsoft.com/office/powerpoint/2010/main" val="2429677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cs typeface="Arial" panose="020B0604020202020204" pitchFamily="34" charset="0"/>
              </a:rPr>
              <a:t>Like almost all loans, interest will be charged on your student loan.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cs typeface="Arial" panose="020B0604020202020204" pitchFamily="34" charset="0"/>
              </a:rPr>
              <a:t>But remember - student loans are not like ordinary bank loans in important ways</a:t>
            </a:r>
            <a:r>
              <a:rPr lang="en-GB" sz="1200" baseline="0" dirty="0" smtClean="0">
                <a:latin typeface="Arial" panose="020B0604020202020204" pitchFamily="34" charset="0"/>
                <a:cs typeface="Arial" panose="020B0604020202020204" pitchFamily="34" charset="0"/>
              </a:rPr>
              <a:t> – you only repay when you’re earning over that £25,725 threshold (or its weekly/monthly equivalent), and repayments are always 9% of any extra you earn above that amount. </a:t>
            </a:r>
            <a:endParaRPr lang="en-GB" dirty="0" smtClean="0"/>
          </a:p>
          <a:p>
            <a:endParaRPr lang="en-GB" dirty="0" smtClean="0"/>
          </a:p>
          <a:p>
            <a:r>
              <a:rPr lang="en-GB" dirty="0" smtClean="0"/>
              <a:t>[You can explain that the Retail Price Index (RPI) is a measure of inflation]</a:t>
            </a:r>
          </a:p>
          <a:p>
            <a:endParaRPr lang="en-GB" dirty="0"/>
          </a:p>
        </p:txBody>
      </p:sp>
      <p:sp>
        <p:nvSpPr>
          <p:cNvPr id="4" name="Slide Number Placeholder 3"/>
          <p:cNvSpPr>
            <a:spLocks noGrp="1"/>
          </p:cNvSpPr>
          <p:nvPr>
            <p:ph type="sldNum" sz="quarter" idx="10"/>
          </p:nvPr>
        </p:nvSpPr>
        <p:spPr/>
        <p:txBody>
          <a:bodyPr/>
          <a:lstStyle/>
          <a:p>
            <a:fld id="{DBF7509A-72B6-4BC0-BDDF-5DE4983BE145}" type="slidenum">
              <a:rPr lang="en-GB" smtClean="0"/>
              <a:t>21</a:t>
            </a:fld>
            <a:endParaRPr lang="en-GB"/>
          </a:p>
        </p:txBody>
      </p:sp>
    </p:spTree>
    <p:extLst>
      <p:ext uri="{BB962C8B-B14F-4D97-AF65-F5344CB8AC3E}">
        <p14:creationId xmlns:p14="http://schemas.microsoft.com/office/powerpoint/2010/main" val="438242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spcAft>
                <a:spcPts val="1200"/>
              </a:spcAft>
              <a:buFont typeface="Arial" panose="020B0604020202020204" pitchFamily="34" charset="0"/>
              <a:buChar char="•"/>
            </a:pPr>
            <a:r>
              <a:rPr lang="en-GB" sz="1200" dirty="0" smtClean="0">
                <a:latin typeface="Arial" panose="020B0604020202020204" pitchFamily="34" charset="0"/>
                <a:cs typeface="Arial" panose="020B0604020202020204" pitchFamily="34" charset="0"/>
              </a:rPr>
              <a:t>If your salary falls below the repayment threshold (so weekly</a:t>
            </a:r>
            <a:r>
              <a:rPr lang="en-GB" sz="1200" baseline="0" dirty="0" smtClean="0">
                <a:latin typeface="Arial" panose="020B0604020202020204" pitchFamily="34" charset="0"/>
                <a:cs typeface="Arial" panose="020B0604020202020204" pitchFamily="34" charset="0"/>
              </a:rPr>
              <a:t> or monthly, depending on how often you get paid) </a:t>
            </a:r>
            <a:r>
              <a:rPr lang="en-GB" sz="1200" dirty="0" smtClean="0">
                <a:latin typeface="Arial" panose="020B0604020202020204" pitchFamily="34" charset="0"/>
                <a:cs typeface="Arial" panose="020B0604020202020204" pitchFamily="34" charset="0"/>
              </a:rPr>
              <a:t>or if you stop working completely - for example, if you take a career break - then </a:t>
            </a:r>
            <a:r>
              <a:rPr lang="en-GB" sz="1200" u="sng" dirty="0" smtClean="0">
                <a:latin typeface="Arial" panose="020B0604020202020204" pitchFamily="34" charset="0"/>
                <a:cs typeface="Arial" panose="020B0604020202020204" pitchFamily="34" charset="0"/>
              </a:rPr>
              <a:t>you stop repaying until you’re earning over the threshold again</a:t>
            </a:r>
            <a:r>
              <a:rPr lang="en-GB" sz="1200" dirty="0" smtClean="0">
                <a:latin typeface="Arial" panose="020B0604020202020204" pitchFamily="34" charset="0"/>
                <a:cs typeface="Arial" panose="020B0604020202020204" pitchFamily="34" charset="0"/>
              </a:rPr>
              <a:t>.</a:t>
            </a:r>
          </a:p>
          <a:p>
            <a:pPr marL="285750" lvl="0" indent="-285750">
              <a:spcAft>
                <a:spcPts val="1200"/>
              </a:spcAft>
              <a:buFont typeface="Arial" panose="020B0604020202020204" pitchFamily="34" charset="0"/>
              <a:buChar char="•"/>
            </a:pPr>
            <a:endParaRPr lang="en-GB" sz="1200" dirty="0" smtClean="0">
              <a:latin typeface="Arial" panose="020B0604020202020204" pitchFamily="34" charset="0"/>
              <a:cs typeface="Arial" panose="020B0604020202020204" pitchFamily="34" charset="0"/>
            </a:endParaRPr>
          </a:p>
          <a:p>
            <a:pPr marL="285750" lvl="0" indent="-285750">
              <a:spcAft>
                <a:spcPts val="1200"/>
              </a:spcAft>
              <a:buFont typeface="Arial" panose="020B0604020202020204" pitchFamily="34" charset="0"/>
              <a:buChar char="•"/>
            </a:pPr>
            <a:r>
              <a:rPr lang="en-GB" sz="1200" dirty="0" smtClean="0">
                <a:latin typeface="Arial" panose="020B0604020202020204" pitchFamily="34" charset="0"/>
                <a:cs typeface="Arial" panose="020B0604020202020204" pitchFamily="34" charset="0"/>
              </a:rPr>
              <a:t>If you haven’t paid back your loan 30 years after you’re due to start repaying (the April after you graduate), </a:t>
            </a:r>
            <a:r>
              <a:rPr lang="en-GB" sz="1200" b="1" u="sng" dirty="0" smtClean="0">
                <a:latin typeface="Arial" panose="020B0604020202020204" pitchFamily="34" charset="0"/>
                <a:cs typeface="Arial" panose="020B0604020202020204" pitchFamily="34" charset="0"/>
              </a:rPr>
              <a:t>whatever’s left will be cancelled in full</a:t>
            </a:r>
            <a:r>
              <a:rPr lang="en-GB" sz="1200" dirty="0" smtClean="0">
                <a:latin typeface="Arial" panose="020B0604020202020204" pitchFamily="34" charset="0"/>
                <a:cs typeface="Arial" panose="020B0604020202020204" pitchFamily="34" charset="0"/>
              </a:rPr>
              <a:t>. You won't need to repay anything, no matter how much you might be earning then.</a:t>
            </a:r>
          </a:p>
          <a:p>
            <a:pPr marL="285750" lvl="0" indent="-285750">
              <a:spcAft>
                <a:spcPts val="1200"/>
              </a:spcAft>
              <a:buFont typeface="Arial" panose="020B0604020202020204" pitchFamily="34" charset="0"/>
              <a:buChar char="•"/>
            </a:pPr>
            <a:endParaRPr lang="en-GB" sz="1200" dirty="0" smtClean="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GB" sz="1200" dirty="0" smtClean="0">
                <a:latin typeface="Arial" panose="020B0604020202020204" pitchFamily="34" charset="0"/>
                <a:cs typeface="Arial" panose="020B0604020202020204" pitchFamily="34" charset="0"/>
              </a:rPr>
              <a:t>The government fully expects some people not to pay off the total amount of support they receive – </a:t>
            </a:r>
            <a:r>
              <a:rPr lang="en-GB" sz="1200" b="1" dirty="0" smtClean="0">
                <a:latin typeface="Arial" panose="020B0604020202020204" pitchFamily="34" charset="0"/>
                <a:cs typeface="Arial" panose="020B0604020202020204" pitchFamily="34" charset="0"/>
              </a:rPr>
              <a:t>this is a deliberate investment in higher education</a:t>
            </a:r>
            <a:r>
              <a:rPr lang="en-GB" sz="1200" b="0" dirty="0" smtClean="0">
                <a:latin typeface="Arial" panose="020B0604020202020204" pitchFamily="34" charset="0"/>
                <a:cs typeface="Arial" panose="020B0604020202020204" pitchFamily="34" charset="0"/>
              </a:rPr>
              <a:t> – and they’ve budgeted for it. </a:t>
            </a:r>
            <a:endParaRPr lang="en-GB" sz="1200" dirty="0" smtClean="0">
              <a:latin typeface="Arial" panose="020B0604020202020204" pitchFamily="34" charset="0"/>
              <a:cs typeface="Arial" panose="020B0604020202020204" pitchFamily="34" charset="0"/>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DBF7509A-72B6-4BC0-BDDF-5DE4983BE145}" type="slidenum">
              <a:rPr lang="en-GB" smtClean="0"/>
              <a:t>22</a:t>
            </a:fld>
            <a:endParaRPr lang="en-GB"/>
          </a:p>
        </p:txBody>
      </p:sp>
    </p:spTree>
    <p:extLst>
      <p:ext uri="{BB962C8B-B14F-4D97-AF65-F5344CB8AC3E}">
        <p14:creationId xmlns:p14="http://schemas.microsoft.com/office/powerpoint/2010/main" val="3813211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A bursary</a:t>
            </a:r>
            <a:r>
              <a:rPr lang="en-GB" sz="1100" baseline="0" dirty="0">
                <a:latin typeface="Arial" panose="020B0604020202020204" pitchFamily="34" charset="0"/>
                <a:cs typeface="Arial" panose="020B0604020202020204" pitchFamily="34" charset="0"/>
              </a:rPr>
              <a:t> is another name for a financial grant that is used to help people study. A scholarship might also be a grant, or a reduction in your fees. Often the terms are used interchangeably!</a:t>
            </a:r>
          </a:p>
          <a:p>
            <a:endParaRPr lang="en-GB" sz="1100" dirty="0">
              <a:latin typeface="Arial" panose="020B0604020202020204" pitchFamily="34" charset="0"/>
              <a:cs typeface="Arial" panose="020B0604020202020204" pitchFamily="34" charset="0"/>
            </a:endParaRPr>
          </a:p>
          <a:p>
            <a:pPr marL="0" indent="0">
              <a:spcAft>
                <a:spcPts val="1200"/>
              </a:spcAft>
              <a:buFont typeface="Arial" panose="020B0604020202020204" pitchFamily="34" charset="0"/>
              <a:buNone/>
            </a:pPr>
            <a:r>
              <a:rPr lang="en-GB" sz="1200" dirty="0">
                <a:latin typeface="Arial" panose="020B0604020202020204" pitchFamily="34" charset="0"/>
                <a:cs typeface="Arial" panose="020B0604020202020204" pitchFamily="34" charset="0"/>
              </a:rPr>
              <a:t>Many universities and colleges offer their own bursaries and scholarships to students. They set their own eligibility criteria for this type of support. </a:t>
            </a:r>
          </a:p>
          <a:p>
            <a:pPr marL="342900" indent="-342900">
              <a:spcAft>
                <a:spcPts val="12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0" indent="0">
              <a:spcAft>
                <a:spcPts val="1200"/>
              </a:spcAft>
              <a:buFont typeface="Arial" panose="020B0604020202020204" pitchFamily="34" charset="0"/>
              <a:buNone/>
            </a:pPr>
            <a:r>
              <a:rPr lang="en-GB" sz="1200" dirty="0">
                <a:latin typeface="Arial" panose="020B0604020202020204" pitchFamily="34" charset="0"/>
                <a:cs typeface="Arial" panose="020B0604020202020204" pitchFamily="34" charset="0"/>
              </a:rPr>
              <a:t>You need to speak to them directly. Often</a:t>
            </a:r>
            <a:r>
              <a:rPr lang="en-GB" sz="1200" baseline="0" dirty="0">
                <a:latin typeface="Arial" panose="020B0604020202020204" pitchFamily="34" charset="0"/>
                <a:cs typeface="Arial" panose="020B0604020202020204" pitchFamily="34" charset="0"/>
              </a:rPr>
              <a:t> they are not widely advertised. Contact the admissions office and ask them for information about all types of financial assistance available and check their website.</a:t>
            </a:r>
            <a:endParaRPr lang="en-GB" sz="1200" dirty="0">
              <a:latin typeface="Arial" panose="020B0604020202020204" pitchFamily="34" charset="0"/>
              <a:cs typeface="Arial" panose="020B0604020202020204" pitchFamily="34" charset="0"/>
            </a:endParaRPr>
          </a:p>
          <a:p>
            <a:pPr marL="0" indent="0">
              <a:spcAft>
                <a:spcPts val="1200"/>
              </a:spcAft>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indent="0">
              <a:spcAft>
                <a:spcPts val="1200"/>
              </a:spcAft>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BF7509A-72B6-4BC0-BDDF-5DE4983BE145}" type="slidenum">
              <a:rPr lang="en-GB" smtClean="0"/>
              <a:t>23</a:t>
            </a:fld>
            <a:endParaRPr lang="en-GB"/>
          </a:p>
        </p:txBody>
      </p:sp>
    </p:spTree>
    <p:extLst>
      <p:ext uri="{BB962C8B-B14F-4D97-AF65-F5344CB8AC3E}">
        <p14:creationId xmlns:p14="http://schemas.microsoft.com/office/powerpoint/2010/main" val="2141279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GB" sz="1200" b="0" dirty="0">
                <a:latin typeface="Arial" panose="020B0604020202020204" pitchFamily="34" charset="0"/>
                <a:cs typeface="Arial" panose="020B0604020202020204" pitchFamily="34" charset="0"/>
              </a:rPr>
              <a:t>It’s important for you to think carefully about your choices for higher education. Every course &amp; every institution is different, and this is a big, life-changing decision - so do your research!</a:t>
            </a:r>
          </a:p>
          <a:p>
            <a:pPr>
              <a:spcAft>
                <a:spcPts val="1200"/>
              </a:spcAft>
            </a:pPr>
            <a:endParaRPr lang="en-GB" sz="1200" dirty="0">
              <a:latin typeface="Arial" panose="020B0604020202020204" pitchFamily="34" charset="0"/>
              <a:cs typeface="Arial" panose="020B0604020202020204" pitchFamily="34" charset="0"/>
            </a:endParaRPr>
          </a:p>
          <a:p>
            <a:pPr>
              <a:spcAft>
                <a:spcPts val="1200"/>
              </a:spcAft>
            </a:pPr>
            <a:r>
              <a:rPr lang="en-GB" sz="1200" dirty="0">
                <a:latin typeface="Arial" panose="020B0604020202020204" pitchFamily="34" charset="0"/>
                <a:cs typeface="Arial" panose="020B0604020202020204" pitchFamily="34" charset="0"/>
              </a:rPr>
              <a:t>If you decide to go to university or college, begin your loan application as early as possible so you can get it set up in good time before your course starts.</a:t>
            </a:r>
          </a:p>
          <a:p>
            <a:pPr>
              <a:spcAft>
                <a:spcPts val="1200"/>
              </a:spcAft>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DBF7509A-72B6-4BC0-BDDF-5DE4983BE145}" type="slidenum">
              <a:rPr lang="en-GB" smtClean="0"/>
              <a:t>24</a:t>
            </a:fld>
            <a:endParaRPr lang="en-GB"/>
          </a:p>
        </p:txBody>
      </p:sp>
    </p:spTree>
    <p:extLst>
      <p:ext uri="{BB962C8B-B14F-4D97-AF65-F5344CB8AC3E}">
        <p14:creationId xmlns:p14="http://schemas.microsoft.com/office/powerpoint/2010/main" val="928763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can get financial support to help with the costs of going to university of a higher</a:t>
            </a:r>
            <a:r>
              <a:rPr lang="en-GB" baseline="0" dirty="0" smtClean="0"/>
              <a:t> education college in the form of student loans.</a:t>
            </a:r>
          </a:p>
          <a:p>
            <a:endParaRPr lang="en-GB" baseline="0" dirty="0" smtClean="0"/>
          </a:p>
          <a:p>
            <a:r>
              <a:rPr lang="en-GB" baseline="0" dirty="0" smtClean="0"/>
              <a:t>I will go on to explain all of these points in detail through the presentation.</a:t>
            </a:r>
            <a:endParaRPr lang="en-GB" dirty="0"/>
          </a:p>
        </p:txBody>
      </p:sp>
      <p:sp>
        <p:nvSpPr>
          <p:cNvPr id="4" name="Slide Number Placeholder 3"/>
          <p:cNvSpPr>
            <a:spLocks noGrp="1"/>
          </p:cNvSpPr>
          <p:nvPr>
            <p:ph type="sldNum" sz="quarter" idx="10"/>
          </p:nvPr>
        </p:nvSpPr>
        <p:spPr/>
        <p:txBody>
          <a:bodyPr/>
          <a:lstStyle/>
          <a:p>
            <a:fld id="{DBF7509A-72B6-4BC0-BDDF-5DE4983BE145}" type="slidenum">
              <a:rPr lang="en-GB" smtClean="0"/>
              <a:t>3</a:t>
            </a:fld>
            <a:endParaRPr lang="en-GB"/>
          </a:p>
        </p:txBody>
      </p:sp>
    </p:spTree>
    <p:extLst>
      <p:ext uri="{BB962C8B-B14F-4D97-AF65-F5344CB8AC3E}">
        <p14:creationId xmlns:p14="http://schemas.microsoft.com/office/powerpoint/2010/main" val="865800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sz="1200" dirty="0">
                <a:solidFill>
                  <a:srgbClr val="104F75"/>
                </a:solidFill>
                <a:latin typeface="Arial" panose="020B0604020202020204" pitchFamily="34" charset="0"/>
                <a:cs typeface="Arial" panose="020B0604020202020204" pitchFamily="34" charset="0"/>
              </a:rPr>
              <a:t>Your</a:t>
            </a:r>
            <a:r>
              <a:rPr lang="en-GB" sz="1200" baseline="0" dirty="0">
                <a:solidFill>
                  <a:srgbClr val="104F75"/>
                </a:solidFill>
                <a:latin typeface="Arial" panose="020B0604020202020204" pitchFamily="34" charset="0"/>
                <a:cs typeface="Arial" panose="020B0604020202020204" pitchFamily="34" charset="0"/>
              </a:rPr>
              <a:t> t</a:t>
            </a:r>
            <a:r>
              <a:rPr lang="en-GB" sz="1200" dirty="0">
                <a:solidFill>
                  <a:srgbClr val="104F75"/>
                </a:solidFill>
                <a:latin typeface="Arial" panose="020B0604020202020204" pitchFamily="34" charset="0"/>
                <a:cs typeface="Arial" panose="020B0604020202020204" pitchFamily="34" charset="0"/>
              </a:rPr>
              <a:t>uition</a:t>
            </a:r>
            <a:r>
              <a:rPr lang="en-GB" sz="1200" baseline="0" dirty="0">
                <a:solidFill>
                  <a:srgbClr val="104F75"/>
                </a:solidFill>
                <a:latin typeface="Arial" panose="020B0604020202020204" pitchFamily="34" charset="0"/>
                <a:cs typeface="Arial" panose="020B0604020202020204" pitchFamily="34" charset="0"/>
              </a:rPr>
              <a:t> fee loan is </a:t>
            </a:r>
            <a:r>
              <a:rPr lang="en-GB" sz="1200" dirty="0">
                <a:solidFill>
                  <a:srgbClr val="104F75"/>
                </a:solidFill>
                <a:latin typeface="Arial" panose="020B0604020202020204" pitchFamily="34" charset="0"/>
                <a:cs typeface="Arial" panose="020B0604020202020204" pitchFamily="34" charset="0"/>
              </a:rPr>
              <a:t>paid directly to your university to cover the costs of your tuition</a:t>
            </a:r>
          </a:p>
          <a:p>
            <a:endParaRPr lang="en-GB" sz="1200" dirty="0">
              <a:solidFill>
                <a:srgbClr val="104F75"/>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104F75"/>
                </a:solidFill>
                <a:latin typeface="Arial" panose="020B0604020202020204" pitchFamily="34" charset="0"/>
                <a:cs typeface="Arial" panose="020B0604020202020204" pitchFamily="34" charset="0"/>
              </a:rPr>
              <a:t>Your maintenance loan is paid into your bank account to help with living costs - like rent, bills, books and socialising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104F75"/>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104F75"/>
                </a:solidFill>
                <a:latin typeface="Arial" panose="020B0604020202020204" pitchFamily="34" charset="0"/>
                <a:cs typeface="Arial" panose="020B0604020202020204" pitchFamily="34" charset="0"/>
              </a:rPr>
              <a:t>Student</a:t>
            </a:r>
            <a:r>
              <a:rPr lang="en-GB" sz="1200" baseline="0" dirty="0">
                <a:solidFill>
                  <a:srgbClr val="104F75"/>
                </a:solidFill>
                <a:latin typeface="Arial" panose="020B0604020202020204" pitchFamily="34" charset="0"/>
                <a:cs typeface="Arial" panose="020B0604020202020204" pitchFamily="34" charset="0"/>
              </a:rPr>
              <a:t> loans are not like normal loans from banks – they are </a:t>
            </a:r>
            <a:r>
              <a:rPr lang="en-GB" sz="1200" dirty="0">
                <a:latin typeface="Arial" panose="020B0604020202020204" pitchFamily="34" charset="0"/>
                <a:cs typeface="Arial" panose="020B0604020202020204" pitchFamily="34" charset="0"/>
              </a:rPr>
              <a:t>designed so that you only have to make repayments when you are earning above a certain amount,</a:t>
            </a:r>
            <a:r>
              <a:rPr lang="en-GB" sz="1200" baseline="0" dirty="0">
                <a:latin typeface="Arial" panose="020B0604020202020204" pitchFamily="34" charset="0"/>
                <a:cs typeface="Arial" panose="020B0604020202020204" pitchFamily="34" charset="0"/>
              </a:rPr>
              <a:t> and no sooner than April the year after you leave your course.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latin typeface="Arial" panose="020B0604020202020204" pitchFamily="34" charset="0"/>
                <a:cs typeface="Arial" panose="020B0604020202020204" pitchFamily="34" charset="0"/>
              </a:rPr>
              <a:t>I will explain more about these features later. </a:t>
            </a: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104F75"/>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DBF7509A-72B6-4BC0-BDDF-5DE4983BE145}" type="slidenum">
              <a:rPr lang="en-GB" smtClean="0"/>
              <a:t>4</a:t>
            </a:fld>
            <a:endParaRPr lang="en-GB"/>
          </a:p>
        </p:txBody>
      </p:sp>
    </p:spTree>
    <p:extLst>
      <p:ext uri="{BB962C8B-B14F-4D97-AF65-F5344CB8AC3E}">
        <p14:creationId xmlns:p14="http://schemas.microsoft.com/office/powerpoint/2010/main" val="2636924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We’ll look at the tuition</a:t>
            </a:r>
            <a:r>
              <a:rPr lang="en-GB" baseline="0" dirty="0">
                <a:latin typeface="Arial" panose="020B0604020202020204" pitchFamily="34" charset="0"/>
                <a:cs typeface="Arial" panose="020B0604020202020204" pitchFamily="34" charset="0"/>
              </a:rPr>
              <a:t> and maintenance loans in more detail </a:t>
            </a:r>
            <a:r>
              <a:rPr lang="en-GB" baseline="0" dirty="0" smtClean="0">
                <a:latin typeface="Arial" panose="020B0604020202020204" pitchFamily="34" charset="0"/>
                <a:cs typeface="Arial" panose="020B0604020202020204" pitchFamily="34" charset="0"/>
              </a:rPr>
              <a:t>soon. First</a:t>
            </a:r>
            <a:r>
              <a:rPr lang="en-GB" baseline="0" dirty="0">
                <a:latin typeface="Arial" panose="020B0604020202020204" pitchFamily="34" charset="0"/>
                <a:cs typeface="Arial" panose="020B0604020202020204" pitchFamily="34" charset="0"/>
              </a:rPr>
              <a:t>, it’s important you also know about other possible sources of </a:t>
            </a:r>
            <a:r>
              <a:rPr lang="en-GB" baseline="0" dirty="0" smtClean="0">
                <a:latin typeface="Arial" panose="020B0604020202020204" pitchFamily="34" charset="0"/>
                <a:cs typeface="Arial" panose="020B0604020202020204" pitchFamily="34" charset="0"/>
              </a:rPr>
              <a:t>support.</a:t>
            </a:r>
            <a:endParaRPr lang="en-GB" baseline="0" dirty="0">
              <a:latin typeface="Arial" panose="020B0604020202020204" pitchFamily="34" charset="0"/>
              <a:cs typeface="Arial" panose="020B0604020202020204" pitchFamily="34" charset="0"/>
            </a:endParaRPr>
          </a:p>
          <a:p>
            <a:pPr marL="0" indent="0">
              <a:spcAft>
                <a:spcPts val="1200"/>
              </a:spcAft>
              <a:buFont typeface="Arial" panose="020B0604020202020204" pitchFamily="34" charset="0"/>
              <a:buNone/>
            </a:pPr>
            <a:endParaRPr lang="en-GB" sz="1200" baseline="0" dirty="0">
              <a:latin typeface="Arial" panose="020B0604020202020204" pitchFamily="34" charset="0"/>
              <a:cs typeface="Arial" panose="020B0604020202020204" pitchFamily="34" charset="0"/>
            </a:endParaRPr>
          </a:p>
          <a:p>
            <a:r>
              <a:rPr lang="en-GB" sz="1200" kern="1200" dirty="0">
                <a:solidFill>
                  <a:schemeClr val="tx1"/>
                </a:solidFill>
                <a:effectLst/>
                <a:latin typeface="+mn-lt"/>
                <a:ea typeface="+mn-ea"/>
                <a:cs typeface="+mn-cs"/>
              </a:rPr>
              <a:t>Disabled students can receive a range of support while in higher education, from their university or college, and also through Disabled Students’ Allowances –</a:t>
            </a:r>
            <a:r>
              <a:rPr lang="en-GB" sz="1200" kern="1200" baseline="0" dirty="0">
                <a:solidFill>
                  <a:schemeClr val="tx1"/>
                </a:solidFill>
                <a:effectLst/>
                <a:latin typeface="+mn-lt"/>
                <a:ea typeface="+mn-ea"/>
                <a:cs typeface="+mn-cs"/>
              </a:rPr>
              <a:t> or DSAs</a:t>
            </a:r>
            <a:r>
              <a:rPr lang="en-GB" sz="1200" kern="1200" dirty="0">
                <a:solidFill>
                  <a:schemeClr val="tx1"/>
                </a:solidFill>
                <a:effectLst/>
                <a:latin typeface="+mn-lt"/>
                <a:ea typeface="+mn-ea"/>
                <a:cs typeface="+mn-cs"/>
              </a:rPr>
              <a:t>. DSAs are available to help with additional costs that you may face in relation to your studies because of your disability.</a:t>
            </a:r>
          </a:p>
          <a:p>
            <a:pPr marL="0" indent="0">
              <a:spcAft>
                <a:spcPts val="1200"/>
              </a:spcAft>
              <a:buFont typeface="Arial" panose="020B0604020202020204" pitchFamily="34" charset="0"/>
              <a:buNone/>
            </a:pPr>
            <a:endParaRPr lang="en-GB" sz="1200" b="0" dirty="0">
              <a:latin typeface="Arial" panose="020B0604020202020204" pitchFamily="34" charset="0"/>
              <a:cs typeface="Arial" panose="020B0604020202020204" pitchFamily="34" charset="0"/>
            </a:endParaRPr>
          </a:p>
          <a:p>
            <a:pPr marL="0" indent="0">
              <a:spcAft>
                <a:spcPts val="1200"/>
              </a:spcAft>
              <a:buFont typeface="Arial" panose="020B0604020202020204" pitchFamily="34" charset="0"/>
              <a:buNone/>
            </a:pPr>
            <a:r>
              <a:rPr lang="en-GB" sz="1200" kern="1200" dirty="0">
                <a:solidFill>
                  <a:schemeClr val="tx1"/>
                </a:solidFill>
                <a:effectLst/>
                <a:latin typeface="+mn-lt"/>
                <a:ea typeface="+mn-ea"/>
                <a:cs typeface="+mn-cs"/>
              </a:rPr>
              <a:t>If you’re a full-time student with dependent children or have an adult who is dependent on you, you might be able to get extra funding to help with the additional costs that you’ll have.</a:t>
            </a:r>
          </a:p>
          <a:p>
            <a:pPr marL="0" indent="0">
              <a:spcAft>
                <a:spcPts val="1200"/>
              </a:spcAft>
              <a:buFont typeface="Arial" panose="020B0604020202020204" pitchFamily="34" charset="0"/>
              <a:buNone/>
            </a:pPr>
            <a:endParaRPr lang="en-GB" b="0" dirty="0" smtClean="0">
              <a:latin typeface="Arial" panose="020B0604020202020204" pitchFamily="34" charset="0"/>
              <a:cs typeface="Arial" panose="020B0604020202020204" pitchFamily="34" charset="0"/>
            </a:endParaRPr>
          </a:p>
          <a:p>
            <a:pPr marL="0" indent="0">
              <a:spcAft>
                <a:spcPts val="1200"/>
              </a:spcAft>
              <a:buFont typeface="Arial" panose="020B0604020202020204" pitchFamily="34" charset="0"/>
              <a:buNone/>
            </a:pPr>
            <a:r>
              <a:rPr lang="en-GB" b="0" dirty="0" smtClean="0">
                <a:latin typeface="Arial" panose="020B0604020202020204" pitchFamily="34" charset="0"/>
                <a:cs typeface="Arial" panose="020B0604020202020204" pitchFamily="34" charset="0"/>
              </a:rPr>
              <a:t>I’ll talk about health students on the next slide.</a:t>
            </a:r>
          </a:p>
          <a:p>
            <a:pPr marL="0" indent="0">
              <a:spcAft>
                <a:spcPts val="1200"/>
              </a:spcAft>
              <a:buFont typeface="Arial" panose="020B0604020202020204" pitchFamily="34" charset="0"/>
              <a:buNone/>
            </a:pPr>
            <a:endParaRPr lang="en-GB" b="0" dirty="0" smtClean="0">
              <a:latin typeface="Arial" panose="020B0604020202020204" pitchFamily="34" charset="0"/>
              <a:cs typeface="Arial" panose="020B0604020202020204" pitchFamily="34" charset="0"/>
            </a:endParaRPr>
          </a:p>
          <a:p>
            <a:pPr marL="0" indent="0">
              <a:spcAft>
                <a:spcPts val="1200"/>
              </a:spcAft>
              <a:buFont typeface="Arial" panose="020B0604020202020204" pitchFamily="34" charset="0"/>
              <a:buNone/>
            </a:pPr>
            <a:r>
              <a:rPr lang="en-GB" b="0" dirty="0" smtClean="0">
                <a:latin typeface="Arial" panose="020B0604020202020204" pitchFamily="34" charset="0"/>
                <a:cs typeface="Arial" panose="020B0604020202020204" pitchFamily="34" charset="0"/>
              </a:rPr>
              <a:t>The extra funding will NOT</a:t>
            </a:r>
            <a:r>
              <a:rPr lang="en-GB" b="0" baseline="0" dirty="0" smtClean="0">
                <a:latin typeface="Arial" panose="020B0604020202020204" pitchFamily="34" charset="0"/>
                <a:cs typeface="Arial" panose="020B0604020202020204" pitchFamily="34" charset="0"/>
              </a:rPr>
              <a:t> </a:t>
            </a:r>
            <a:r>
              <a:rPr lang="en-GB" b="0" dirty="0" smtClean="0">
                <a:latin typeface="Arial" panose="020B0604020202020204" pitchFamily="34" charset="0"/>
                <a:cs typeface="Arial" panose="020B0604020202020204" pitchFamily="34" charset="0"/>
              </a:rPr>
              <a:t>have to be repaid – and students will</a:t>
            </a:r>
            <a:r>
              <a:rPr lang="en-GB" b="0" baseline="0" dirty="0" smtClean="0">
                <a:latin typeface="Arial" panose="020B0604020202020204" pitchFamily="34" charset="0"/>
                <a:cs typeface="Arial" panose="020B0604020202020204" pitchFamily="34" charset="0"/>
              </a:rPr>
              <a:t> also be able to access the standard support package from the Student Loans Company, including tuition fee and maintenance loans.</a:t>
            </a:r>
            <a:endParaRPr lang="en-GB" b="0" dirty="0" smtClean="0">
              <a:latin typeface="Arial" panose="020B0604020202020204" pitchFamily="34" charset="0"/>
              <a:cs typeface="Arial" panose="020B0604020202020204" pitchFamily="34" charset="0"/>
            </a:endParaRPr>
          </a:p>
          <a:p>
            <a:pPr marL="0" indent="0">
              <a:spcAft>
                <a:spcPts val="1200"/>
              </a:spcAft>
              <a:buFont typeface="Arial" panose="020B0604020202020204" pitchFamily="34" charset="0"/>
              <a:buNone/>
            </a:pPr>
            <a:endParaRPr lang="en-GB" b="0" dirty="0">
              <a:latin typeface="Arial" panose="020B0604020202020204" pitchFamily="34" charset="0"/>
              <a:cs typeface="Arial" panose="020B0604020202020204" pitchFamily="34" charset="0"/>
            </a:endParaRPr>
          </a:p>
          <a:p>
            <a:r>
              <a:rPr lang="en-GB" sz="1100" dirty="0" smtClean="0"/>
              <a:t>The </a:t>
            </a:r>
            <a:r>
              <a:rPr lang="en-GB" sz="1100" dirty="0"/>
              <a:t>leaflet</a:t>
            </a:r>
            <a:r>
              <a:rPr lang="en-GB" sz="1100" baseline="0" dirty="0"/>
              <a:t> </a:t>
            </a:r>
            <a:r>
              <a:rPr lang="en-GB" sz="1100" dirty="0"/>
              <a:t>I’ll hand out at the end sets out where you can go for more information on these types of support.</a:t>
            </a:r>
          </a:p>
          <a:p>
            <a:endParaRPr lang="en-GB" sz="1100" dirty="0">
              <a:latin typeface="Arial" panose="020B0604020202020204" pitchFamily="34" charset="0"/>
              <a:cs typeface="Arial" panose="020B0604020202020204" pitchFamily="34" charset="0"/>
            </a:endParaRPr>
          </a:p>
          <a:p>
            <a:pPr marL="0" indent="0">
              <a:spcAft>
                <a:spcPts val="1200"/>
              </a:spcAft>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indent="0">
              <a:spcAft>
                <a:spcPts val="1200"/>
              </a:spcAft>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BF7509A-72B6-4BC0-BDDF-5DE4983BE145}" type="slidenum">
              <a:rPr lang="en-GB" smtClean="0"/>
              <a:t>5</a:t>
            </a:fld>
            <a:endParaRPr lang="en-GB"/>
          </a:p>
        </p:txBody>
      </p:sp>
    </p:spTree>
    <p:extLst>
      <p:ext uri="{BB962C8B-B14F-4D97-AF65-F5344CB8AC3E}">
        <p14:creationId xmlns:p14="http://schemas.microsoft.com/office/powerpoint/2010/main" val="1232697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smtClean="0">
                <a:solidFill>
                  <a:schemeClr val="tx1"/>
                </a:solidFill>
                <a:effectLst/>
                <a:latin typeface="+mn-lt"/>
                <a:ea typeface="+mn-ea"/>
                <a:cs typeface="+mn-cs"/>
              </a:rPr>
              <a:t>In addition to the grants mentioned on the previous slide, funding is also available through the NHS Learning Support Fund for travel and accommodation costs for clinical placements, childcare and for students facing financial hardship.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latin typeface="Arial" panose="020B0604020202020204" pitchFamily="34" charset="0"/>
                <a:cs typeface="Arial" panose="020B0604020202020204" pitchFamily="34" charset="0"/>
              </a:rPr>
              <a:t>Again, the extra funding will NOT</a:t>
            </a:r>
            <a:r>
              <a:rPr lang="en-GB" b="0" baseline="0" dirty="0" smtClean="0">
                <a:latin typeface="Arial" panose="020B0604020202020204" pitchFamily="34" charset="0"/>
                <a:cs typeface="Arial" panose="020B0604020202020204" pitchFamily="34" charset="0"/>
              </a:rPr>
              <a:t> </a:t>
            </a:r>
            <a:r>
              <a:rPr lang="en-GB" b="0" dirty="0" smtClean="0">
                <a:latin typeface="Arial" panose="020B0604020202020204" pitchFamily="34" charset="0"/>
                <a:cs typeface="Arial" panose="020B0604020202020204" pitchFamily="34" charset="0"/>
              </a:rPr>
              <a:t>have to be repaid – and students will</a:t>
            </a:r>
            <a:r>
              <a:rPr lang="en-GB" b="0" baseline="0" dirty="0" smtClean="0">
                <a:latin typeface="Arial" panose="020B0604020202020204" pitchFamily="34" charset="0"/>
                <a:cs typeface="Arial" panose="020B0604020202020204" pitchFamily="34" charset="0"/>
              </a:rPr>
              <a:t> also be able to access the standard support package from the Student Loans Company, including tuition fee and maintenance loans.</a:t>
            </a:r>
            <a:endParaRPr lang="en-GB" b="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BF7509A-72B6-4BC0-BDDF-5DE4983BE145}" type="slidenum">
              <a:rPr lang="en-GB" smtClean="0"/>
              <a:t>6</a:t>
            </a:fld>
            <a:endParaRPr lang="en-GB"/>
          </a:p>
        </p:txBody>
      </p:sp>
    </p:spTree>
    <p:extLst>
      <p:ext uri="{BB962C8B-B14F-4D97-AF65-F5344CB8AC3E}">
        <p14:creationId xmlns:p14="http://schemas.microsoft.com/office/powerpoint/2010/main" val="3923331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cs typeface="Arial" panose="020B0604020202020204" pitchFamily="34" charset="0"/>
              </a:rPr>
              <a:t>The government sets maximum fee levels for most universities and colleges. The highest amount an</a:t>
            </a:r>
            <a:r>
              <a:rPr lang="en-GB" sz="1200" baseline="0" dirty="0" smtClean="0">
                <a:latin typeface="Arial" panose="020B0604020202020204" pitchFamily="34" charset="0"/>
                <a:cs typeface="Arial" panose="020B0604020202020204" pitchFamily="34" charset="0"/>
              </a:rPr>
              <a:t> ‘Approved (Fee Cap) Provider’ </a:t>
            </a:r>
            <a:r>
              <a:rPr lang="en-GB" sz="1200" dirty="0" smtClean="0">
                <a:latin typeface="Arial" panose="020B0604020202020204" pitchFamily="34" charset="0"/>
                <a:cs typeface="Arial" panose="020B0604020202020204" pitchFamily="34" charset="0"/>
              </a:rPr>
              <a:t>in England can currently charge is </a:t>
            </a:r>
            <a:r>
              <a:rPr lang="en-GB" sz="1200" b="1" dirty="0" smtClean="0">
                <a:latin typeface="Arial" panose="020B0604020202020204" pitchFamily="34" charset="0"/>
                <a:cs typeface="Arial" panose="020B0604020202020204" pitchFamily="34" charset="0"/>
              </a:rPr>
              <a:t>£9,250 per year for a standard full-time course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cs typeface="Arial" panose="020B0604020202020204" pitchFamily="34" charset="0"/>
              </a:rPr>
              <a:t>Some providers may charge </a:t>
            </a:r>
            <a:r>
              <a:rPr lang="en-GB" sz="1200" baseline="0" dirty="0" smtClean="0">
                <a:latin typeface="Arial" panose="020B0604020202020204" pitchFamily="34" charset="0"/>
                <a:cs typeface="Arial" panose="020B0604020202020204" pitchFamily="34" charset="0"/>
              </a:rPr>
              <a:t>fees lower than £9.250 per year</a:t>
            </a:r>
            <a:r>
              <a:rPr lang="en-GB" sz="1200" dirty="0" smtClean="0">
                <a:latin typeface="Arial" panose="020B0604020202020204" pitchFamily="34" charset="0"/>
                <a:cs typeface="Arial" panose="020B0604020202020204" pitchFamily="34" charset="0"/>
              </a:rPr>
              <a:t>. To find out contact the university or college you’re interested in studying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cs typeface="Arial" panose="020B0604020202020204" pitchFamily="34" charset="0"/>
              </a:rPr>
              <a:t>The important thing to remember is that </a:t>
            </a:r>
            <a:r>
              <a:rPr lang="en-GB" sz="1200" b="1" dirty="0" smtClean="0">
                <a:latin typeface="Arial" panose="020B0604020202020204" pitchFamily="34" charset="0"/>
                <a:cs typeface="Arial" panose="020B0604020202020204" pitchFamily="34" charset="0"/>
              </a:rPr>
              <a:t>you will be able to access a tuition fee loan to cover </a:t>
            </a:r>
            <a:r>
              <a:rPr lang="en-GB" sz="1200" b="1" u="sng" dirty="0" smtClean="0">
                <a:latin typeface="Arial" panose="020B0604020202020204" pitchFamily="34" charset="0"/>
                <a:cs typeface="Arial" panose="020B0604020202020204" pitchFamily="34" charset="0"/>
              </a:rPr>
              <a:t>the full amount of your fees</a:t>
            </a:r>
            <a:r>
              <a:rPr lang="en-GB" sz="1200" b="1" dirty="0" smtClean="0">
                <a:latin typeface="Arial" panose="020B0604020202020204" pitchFamily="34" charset="0"/>
                <a:cs typeface="Arial" panose="020B0604020202020204" pitchFamily="34" charset="0"/>
              </a:rPr>
              <a:t> at most universities</a:t>
            </a:r>
            <a:r>
              <a:rPr lang="en-GB" sz="1200" b="1" baseline="0" dirty="0" smtClean="0">
                <a:latin typeface="Arial" panose="020B0604020202020204" pitchFamily="34" charset="0"/>
                <a:cs typeface="Arial" panose="020B0604020202020204" pitchFamily="34" charset="0"/>
              </a:rPr>
              <a:t> and colleges</a:t>
            </a:r>
            <a:r>
              <a:rPr lang="en-GB" sz="1200" b="1" dirty="0" smtClean="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The tuition fee loan is paid directly to your university or college, in three instalments per year.</a:t>
            </a:r>
          </a:p>
        </p:txBody>
      </p:sp>
      <p:sp>
        <p:nvSpPr>
          <p:cNvPr id="4" name="Slide Number Placeholder 3"/>
          <p:cNvSpPr>
            <a:spLocks noGrp="1"/>
          </p:cNvSpPr>
          <p:nvPr>
            <p:ph type="sldNum" sz="quarter" idx="10"/>
          </p:nvPr>
        </p:nvSpPr>
        <p:spPr/>
        <p:txBody>
          <a:bodyPr/>
          <a:lstStyle/>
          <a:p>
            <a:fld id="{DBF7509A-72B6-4BC0-BDDF-5DE4983BE145}" type="slidenum">
              <a:rPr lang="en-GB" smtClean="0"/>
              <a:t>7</a:t>
            </a:fld>
            <a:endParaRPr lang="en-GB"/>
          </a:p>
        </p:txBody>
      </p:sp>
    </p:spTree>
    <p:extLst>
      <p:ext uri="{BB962C8B-B14F-4D97-AF65-F5344CB8AC3E}">
        <p14:creationId xmlns:p14="http://schemas.microsoft.com/office/powerpoint/2010/main" val="405489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1200"/>
              </a:spcAft>
              <a:buFont typeface="Arial" panose="020B0604020202020204" pitchFamily="34" charset="0"/>
              <a:buNone/>
            </a:pPr>
            <a:r>
              <a:rPr lang="en-GB" sz="1200" dirty="0" smtClean="0">
                <a:latin typeface="Arial" panose="020B0604020202020204" pitchFamily="34" charset="0"/>
                <a:cs typeface="Arial" panose="020B0604020202020204" pitchFamily="34" charset="0"/>
              </a:rPr>
              <a:t>There are some universities and colleges in England whose maximum fees aren’t capped by the government.  If you choose to study at one of these you will be able to apply for up to £6,165 towards your fees, but this may not cover the full amount. </a:t>
            </a:r>
          </a:p>
          <a:p>
            <a:pPr marL="0" lvl="0" indent="0">
              <a:spcAft>
                <a:spcPts val="1200"/>
              </a:spcAft>
              <a:buFont typeface="Arial" panose="020B0604020202020204" pitchFamily="34" charset="0"/>
              <a:buNone/>
            </a:pPr>
            <a:endParaRPr lang="en-GB" sz="1200" dirty="0" smtClean="0">
              <a:latin typeface="Arial" panose="020B0604020202020204" pitchFamily="34" charset="0"/>
              <a:cs typeface="Arial" panose="020B0604020202020204" pitchFamily="34" charset="0"/>
            </a:endParaRPr>
          </a:p>
          <a:p>
            <a:pPr marL="0" lvl="0" indent="0">
              <a:spcAft>
                <a:spcPts val="1200"/>
              </a:spcAft>
              <a:buFont typeface="Arial" panose="020B0604020202020204" pitchFamily="34" charset="0"/>
              <a:buNone/>
            </a:pPr>
            <a:r>
              <a:rPr lang="en-GB" sz="1200" dirty="0" smtClean="0">
                <a:latin typeface="Arial" panose="020B0604020202020204" pitchFamily="34" charset="0"/>
                <a:cs typeface="Arial" panose="020B0604020202020204" pitchFamily="34" charset="0"/>
              </a:rPr>
              <a:t>Again,</a:t>
            </a:r>
            <a:r>
              <a:rPr lang="en-GB" sz="1200" baseline="0" dirty="0" smtClean="0">
                <a:latin typeface="Arial" panose="020B0604020202020204" pitchFamily="34" charset="0"/>
                <a:cs typeface="Arial" panose="020B0604020202020204" pitchFamily="34" charset="0"/>
              </a:rPr>
              <a:t> y</a:t>
            </a:r>
            <a:r>
              <a:rPr lang="en-GB" sz="1200" dirty="0" smtClean="0">
                <a:latin typeface="Arial" panose="020B0604020202020204" pitchFamily="34" charset="0"/>
                <a:cs typeface="Arial" panose="020B0604020202020204" pitchFamily="34" charset="0"/>
              </a:rPr>
              <a:t>ou can check tuition fees on the websites of any university or college you’re interested</a:t>
            </a:r>
            <a:r>
              <a:rPr lang="en-GB" sz="1200" baseline="0" dirty="0" smtClean="0">
                <a:latin typeface="Arial" panose="020B0604020202020204" pitchFamily="34" charset="0"/>
                <a:cs typeface="Arial" panose="020B0604020202020204" pitchFamily="34" charset="0"/>
              </a:rPr>
              <a:t> in</a:t>
            </a:r>
            <a:r>
              <a:rPr lang="en-GB" sz="1200" dirty="0" smtClean="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BF7509A-72B6-4BC0-BDDF-5DE4983BE145}" type="slidenum">
              <a:rPr lang="en-GB" smtClean="0"/>
              <a:t>8</a:t>
            </a:fld>
            <a:endParaRPr lang="en-GB"/>
          </a:p>
        </p:txBody>
      </p:sp>
    </p:spTree>
    <p:extLst>
      <p:ext uri="{BB962C8B-B14F-4D97-AF65-F5344CB8AC3E}">
        <p14:creationId xmlns:p14="http://schemas.microsoft.com/office/powerpoint/2010/main" val="1077150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we talk about studying a degree, we’re usually</a:t>
            </a:r>
            <a:r>
              <a:rPr lang="en-GB" baseline="0" dirty="0" smtClean="0"/>
              <a:t> talking about full-time courses you attend in-person at a university or college for around 30 weeks a year.</a:t>
            </a:r>
          </a:p>
          <a:p>
            <a:endParaRPr lang="en-GB" baseline="0" dirty="0" smtClean="0"/>
          </a:p>
          <a:p>
            <a:r>
              <a:rPr lang="en-GB" baseline="0" dirty="0" smtClean="0"/>
              <a:t>But there are other options and these might suit you better.</a:t>
            </a:r>
          </a:p>
          <a:p>
            <a:endParaRPr lang="en-GB" baseline="0" dirty="0" smtClean="0"/>
          </a:p>
          <a:p>
            <a:r>
              <a:rPr lang="en-GB" baseline="0" dirty="0" smtClean="0"/>
              <a:t>Some higher education providers offer accelerated degrees. On an accelerated degree, instead of studying for 30 weeks a year for 3 years, you might study 45 weeks a year for two years.</a:t>
            </a:r>
            <a:endParaRPr lang="en-GB" dirty="0" smtClean="0"/>
          </a:p>
          <a:p>
            <a:endParaRPr lang="en-GB" dirty="0" smtClean="0"/>
          </a:p>
          <a:p>
            <a:r>
              <a:rPr lang="en-GB" dirty="0" smtClean="0"/>
              <a:t>If you find one that suits you, it</a:t>
            </a:r>
            <a:r>
              <a:rPr lang="en-GB" baseline="0" dirty="0" smtClean="0"/>
              <a:t> </a:t>
            </a:r>
            <a:r>
              <a:rPr lang="en-GB" dirty="0" smtClean="0"/>
              <a:t>could save you money:</a:t>
            </a:r>
            <a:r>
              <a:rPr lang="en-GB" baseline="0" dirty="0" smtClean="0"/>
              <a:t> s</a:t>
            </a:r>
            <a:r>
              <a:rPr lang="en-GB" sz="1200" dirty="0" smtClean="0">
                <a:latin typeface="Arial" panose="020B0604020202020204" pitchFamily="34" charset="0"/>
                <a:cs typeface="Arial" panose="020B0604020202020204" pitchFamily="34" charset="0"/>
              </a:rPr>
              <a:t>tudents who opt for a two-year degree could save at least £5,500 in total tuition fee costs compared to a standard three-year course, and will also likely save on their total living costs.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DBF7509A-72B6-4BC0-BDDF-5DE4983BE145}" type="slidenum">
              <a:rPr lang="en-GB" smtClean="0"/>
              <a:t>9</a:t>
            </a:fld>
            <a:endParaRPr lang="en-GB"/>
          </a:p>
        </p:txBody>
      </p:sp>
    </p:spTree>
    <p:extLst>
      <p:ext uri="{BB962C8B-B14F-4D97-AF65-F5344CB8AC3E}">
        <p14:creationId xmlns:p14="http://schemas.microsoft.com/office/powerpoint/2010/main" val="1050843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04D66-8A96-49FC-A2FC-AE697264FA4B}"/>
              </a:ext>
            </a:extLst>
          </p:cNvPr>
          <p:cNvSpPr>
            <a:spLocks noGrp="1"/>
          </p:cNvSpPr>
          <p:nvPr>
            <p:ph type="title"/>
          </p:nvPr>
        </p:nvSpPr>
        <p:spPr>
          <a:xfrm>
            <a:off x="407988" y="441325"/>
            <a:ext cx="10515600" cy="574675"/>
          </a:xfrm>
        </p:spPr>
        <p:txBody>
          <a:bodyPr anchor="t" anchorCtr="0">
            <a:noAutofit/>
          </a:bodyPr>
          <a:lstStyle>
            <a:lvl1pPr>
              <a:defRPr sz="4000" b="1" i="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5E3FE51B-E710-491E-B458-FAE94E50A312}"/>
              </a:ext>
            </a:extLst>
          </p:cNvPr>
          <p:cNvSpPr>
            <a:spLocks noGrp="1"/>
          </p:cNvSpPr>
          <p:nvPr>
            <p:ph idx="1" hasCustomPrompt="1"/>
          </p:nvPr>
        </p:nvSpPr>
        <p:spPr>
          <a:xfrm>
            <a:off x="407988" y="1368000"/>
            <a:ext cx="10515600" cy="4376600"/>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07547808"/>
      </p:ext>
    </p:extLst>
  </p:cSld>
  <p:clrMapOvr>
    <a:masterClrMapping/>
  </p:clrMapOvr>
  <p:extLst>
    <p:ext uri="{DCECCB84-F9BA-43D5-87BE-67443E8EF086}">
      <p15:sldGuideLst xmlns:p15="http://schemas.microsoft.com/office/powerpoint/2012/main">
        <p15:guide id="1" orient="horz" pos="278" userDrawn="1">
          <p15:clr>
            <a:srgbClr val="FBAE40"/>
          </p15:clr>
        </p15:guide>
        <p15:guide id="3" pos="257" userDrawn="1">
          <p15:clr>
            <a:srgbClr val="FBAE40"/>
          </p15:clr>
        </p15:guide>
        <p15:guide id="4" pos="7401" userDrawn="1">
          <p15:clr>
            <a:srgbClr val="FBAE40"/>
          </p15:clr>
        </p15:guide>
        <p15:guide id="5" orient="horz" pos="40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8EC00-DF3B-4108-8DA7-AFBDC35805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A23ECB-2206-4B92-9AEA-F2D30958309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ABEA56-7A48-4CA0-9C06-5B5FA03CC772}"/>
              </a:ext>
            </a:extLst>
          </p:cNvPr>
          <p:cNvSpPr>
            <a:spLocks noGrp="1"/>
          </p:cNvSpPr>
          <p:nvPr>
            <p:ph type="dt" sz="half" idx="10"/>
          </p:nvPr>
        </p:nvSpPr>
        <p:spPr>
          <a:xfrm>
            <a:off x="838200" y="6356350"/>
            <a:ext cx="2743200" cy="365125"/>
          </a:xfrm>
          <a:prstGeom prst="rect">
            <a:avLst/>
          </a:prstGeom>
        </p:spPr>
        <p:txBody>
          <a:bodyPr/>
          <a:lstStyle/>
          <a:p>
            <a:fld id="{3F3A997A-FC72-400A-A994-747837A8FE3A}" type="datetimeFigureOut">
              <a:rPr lang="en-GB" smtClean="0"/>
              <a:t>07/02/2020</a:t>
            </a:fld>
            <a:endParaRPr lang="en-GB"/>
          </a:p>
        </p:txBody>
      </p:sp>
      <p:sp>
        <p:nvSpPr>
          <p:cNvPr id="5" name="Footer Placeholder 4">
            <a:extLst>
              <a:ext uri="{FF2B5EF4-FFF2-40B4-BE49-F238E27FC236}">
                <a16:creationId xmlns:a16="http://schemas.microsoft.com/office/drawing/2014/main" id="{8E48368A-0854-43F1-A656-42855E2952D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C6BD08D-EB84-4AFE-B6F7-66DCA7639F70}"/>
              </a:ext>
            </a:extLst>
          </p:cNvPr>
          <p:cNvSpPr>
            <a:spLocks noGrp="1"/>
          </p:cNvSpPr>
          <p:nvPr>
            <p:ph type="sldNum" sz="quarter" idx="12"/>
          </p:nvPr>
        </p:nvSpPr>
        <p:spPr>
          <a:xfrm>
            <a:off x="8610600" y="6356350"/>
            <a:ext cx="2743200" cy="365125"/>
          </a:xfrm>
          <a:prstGeom prst="rect">
            <a:avLst/>
          </a:prstGeom>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1721842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FCBC04-C9E2-4FD4-8FC9-E80DE9774B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954718-231C-417E-8581-DFBA653E108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E799D1-39AF-409F-9C9E-04531E987DE6}"/>
              </a:ext>
            </a:extLst>
          </p:cNvPr>
          <p:cNvSpPr>
            <a:spLocks noGrp="1"/>
          </p:cNvSpPr>
          <p:nvPr>
            <p:ph type="dt" sz="half" idx="10"/>
          </p:nvPr>
        </p:nvSpPr>
        <p:spPr>
          <a:xfrm>
            <a:off x="838200" y="6356350"/>
            <a:ext cx="2743200" cy="365125"/>
          </a:xfrm>
          <a:prstGeom prst="rect">
            <a:avLst/>
          </a:prstGeom>
        </p:spPr>
        <p:txBody>
          <a:bodyPr/>
          <a:lstStyle/>
          <a:p>
            <a:fld id="{3F3A997A-FC72-400A-A994-747837A8FE3A}" type="datetimeFigureOut">
              <a:rPr lang="en-GB" smtClean="0"/>
              <a:t>07/02/2020</a:t>
            </a:fld>
            <a:endParaRPr lang="en-GB"/>
          </a:p>
        </p:txBody>
      </p:sp>
      <p:sp>
        <p:nvSpPr>
          <p:cNvPr id="5" name="Footer Placeholder 4">
            <a:extLst>
              <a:ext uri="{FF2B5EF4-FFF2-40B4-BE49-F238E27FC236}">
                <a16:creationId xmlns:a16="http://schemas.microsoft.com/office/drawing/2014/main" id="{B33E3447-2823-4E37-9F69-3E5B37FE6E2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ADDC460-E623-4A8A-B8EA-E4CA395D8F92}"/>
              </a:ext>
            </a:extLst>
          </p:cNvPr>
          <p:cNvSpPr>
            <a:spLocks noGrp="1"/>
          </p:cNvSpPr>
          <p:nvPr>
            <p:ph type="sldNum" sz="quarter" idx="12"/>
          </p:nvPr>
        </p:nvSpPr>
        <p:spPr>
          <a:xfrm>
            <a:off x="8610600" y="6356350"/>
            <a:ext cx="2743200" cy="365125"/>
          </a:xfrm>
          <a:prstGeom prst="rect">
            <a:avLst/>
          </a:prstGeom>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3117115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40700-2008-4BC3-9F0C-AE545910DF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0FC628-79F5-4767-B743-7DBFBB464C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C720B76-484A-412E-BA10-6A1880E2B434}"/>
              </a:ext>
            </a:extLst>
          </p:cNvPr>
          <p:cNvSpPr>
            <a:spLocks noGrp="1"/>
          </p:cNvSpPr>
          <p:nvPr>
            <p:ph type="dt" sz="half" idx="10"/>
          </p:nvPr>
        </p:nvSpPr>
        <p:spPr>
          <a:xfrm>
            <a:off x="838200" y="6356350"/>
            <a:ext cx="2743200" cy="365125"/>
          </a:xfrm>
          <a:prstGeom prst="rect">
            <a:avLst/>
          </a:prstGeom>
        </p:spPr>
        <p:txBody>
          <a:bodyPr/>
          <a:lstStyle/>
          <a:p>
            <a:fld id="{3F3A997A-FC72-400A-A994-747837A8FE3A}" type="datetimeFigureOut">
              <a:rPr lang="en-GB" smtClean="0"/>
              <a:t>07/02/2020</a:t>
            </a:fld>
            <a:endParaRPr lang="en-GB"/>
          </a:p>
        </p:txBody>
      </p:sp>
      <p:sp>
        <p:nvSpPr>
          <p:cNvPr id="5" name="Footer Placeholder 4">
            <a:extLst>
              <a:ext uri="{FF2B5EF4-FFF2-40B4-BE49-F238E27FC236}">
                <a16:creationId xmlns:a16="http://schemas.microsoft.com/office/drawing/2014/main" id="{7492C21A-162F-4790-B6A2-47A3009E2F3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A409A89-1DF6-4DFF-8E48-E8131F533081}"/>
              </a:ext>
            </a:extLst>
          </p:cNvPr>
          <p:cNvSpPr>
            <a:spLocks noGrp="1"/>
          </p:cNvSpPr>
          <p:nvPr>
            <p:ph type="sldNum" sz="quarter" idx="12"/>
          </p:nvPr>
        </p:nvSpPr>
        <p:spPr>
          <a:xfrm>
            <a:off x="8610600" y="6356350"/>
            <a:ext cx="2743200" cy="365125"/>
          </a:xfrm>
          <a:prstGeom prst="rect">
            <a:avLst/>
          </a:prstGeom>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2565378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9F1E6-D07B-4158-B064-404ABCB34A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32141B-243F-4C94-941E-3E247D9E17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F0BD07-794F-4696-9BEB-3D1C6999497E}"/>
              </a:ext>
            </a:extLst>
          </p:cNvPr>
          <p:cNvSpPr>
            <a:spLocks noGrp="1"/>
          </p:cNvSpPr>
          <p:nvPr>
            <p:ph type="dt" sz="half" idx="10"/>
          </p:nvPr>
        </p:nvSpPr>
        <p:spPr>
          <a:xfrm>
            <a:off x="838200" y="6356350"/>
            <a:ext cx="2743200" cy="365125"/>
          </a:xfrm>
          <a:prstGeom prst="rect">
            <a:avLst/>
          </a:prstGeom>
        </p:spPr>
        <p:txBody>
          <a:bodyPr/>
          <a:lstStyle/>
          <a:p>
            <a:fld id="{3F3A997A-FC72-400A-A994-747837A8FE3A}" type="datetimeFigureOut">
              <a:rPr lang="en-GB" smtClean="0"/>
              <a:t>07/02/2020</a:t>
            </a:fld>
            <a:endParaRPr lang="en-GB"/>
          </a:p>
        </p:txBody>
      </p:sp>
      <p:sp>
        <p:nvSpPr>
          <p:cNvPr id="5" name="Footer Placeholder 4">
            <a:extLst>
              <a:ext uri="{FF2B5EF4-FFF2-40B4-BE49-F238E27FC236}">
                <a16:creationId xmlns:a16="http://schemas.microsoft.com/office/drawing/2014/main" id="{91F204FE-0AC7-463B-AD96-BC1B4DD73B9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FBABA8E-01DB-497E-9B41-DABE4106D04B}"/>
              </a:ext>
            </a:extLst>
          </p:cNvPr>
          <p:cNvSpPr>
            <a:spLocks noGrp="1"/>
          </p:cNvSpPr>
          <p:nvPr>
            <p:ph type="sldNum" sz="quarter" idx="12"/>
          </p:nvPr>
        </p:nvSpPr>
        <p:spPr>
          <a:xfrm>
            <a:off x="8610600" y="6356350"/>
            <a:ext cx="2743200" cy="365125"/>
          </a:xfrm>
          <a:prstGeom prst="rect">
            <a:avLst/>
          </a:prstGeom>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32630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7E55D-0771-4189-AF71-4988BCAC6B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5BB196-4484-48A6-BCA3-FD653A2957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545ECA0-F9B8-495F-B1EF-42741104021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59328F1-052E-4EC6-AA5C-C4A8CA672E22}"/>
              </a:ext>
            </a:extLst>
          </p:cNvPr>
          <p:cNvSpPr>
            <a:spLocks noGrp="1"/>
          </p:cNvSpPr>
          <p:nvPr>
            <p:ph type="dt" sz="half" idx="10"/>
          </p:nvPr>
        </p:nvSpPr>
        <p:spPr>
          <a:xfrm>
            <a:off x="838200" y="6356350"/>
            <a:ext cx="2743200" cy="365125"/>
          </a:xfrm>
          <a:prstGeom prst="rect">
            <a:avLst/>
          </a:prstGeom>
        </p:spPr>
        <p:txBody>
          <a:bodyPr/>
          <a:lstStyle/>
          <a:p>
            <a:fld id="{3F3A997A-FC72-400A-A994-747837A8FE3A}" type="datetimeFigureOut">
              <a:rPr lang="en-GB" smtClean="0"/>
              <a:t>07/02/2020</a:t>
            </a:fld>
            <a:endParaRPr lang="en-GB"/>
          </a:p>
        </p:txBody>
      </p:sp>
      <p:sp>
        <p:nvSpPr>
          <p:cNvPr id="6" name="Footer Placeholder 5">
            <a:extLst>
              <a:ext uri="{FF2B5EF4-FFF2-40B4-BE49-F238E27FC236}">
                <a16:creationId xmlns:a16="http://schemas.microsoft.com/office/drawing/2014/main" id="{4BD85EAF-3A3E-4136-B472-04B1E0AA3E7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38FB919-194D-4A5F-B5C5-115C5D66D1C9}"/>
              </a:ext>
            </a:extLst>
          </p:cNvPr>
          <p:cNvSpPr>
            <a:spLocks noGrp="1"/>
          </p:cNvSpPr>
          <p:nvPr>
            <p:ph type="sldNum" sz="quarter" idx="12"/>
          </p:nvPr>
        </p:nvSpPr>
        <p:spPr>
          <a:xfrm>
            <a:off x="8610600" y="6356350"/>
            <a:ext cx="2743200" cy="365125"/>
          </a:xfrm>
          <a:prstGeom prst="rect">
            <a:avLst/>
          </a:prstGeom>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1781734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D2278-F9A3-40A4-9D87-8399D07686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99D8E0-B98C-469F-A356-3D5AE36E5B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014EAF-10E1-4415-8506-910E1FBCD32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3A216D6-CFA6-4BA3-AA5A-9F22D8C8DE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7C1807-8690-4ED4-9A3A-E47F82CB432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B4F17B-3E3C-407D-B2A1-A0CF1AEBB9EE}"/>
              </a:ext>
            </a:extLst>
          </p:cNvPr>
          <p:cNvSpPr>
            <a:spLocks noGrp="1"/>
          </p:cNvSpPr>
          <p:nvPr>
            <p:ph type="dt" sz="half" idx="10"/>
          </p:nvPr>
        </p:nvSpPr>
        <p:spPr>
          <a:xfrm>
            <a:off x="838200" y="6356350"/>
            <a:ext cx="2743200" cy="365125"/>
          </a:xfrm>
          <a:prstGeom prst="rect">
            <a:avLst/>
          </a:prstGeom>
        </p:spPr>
        <p:txBody>
          <a:bodyPr/>
          <a:lstStyle/>
          <a:p>
            <a:fld id="{3F3A997A-FC72-400A-A994-747837A8FE3A}" type="datetimeFigureOut">
              <a:rPr lang="en-GB" smtClean="0"/>
              <a:t>07/02/2020</a:t>
            </a:fld>
            <a:endParaRPr lang="en-GB"/>
          </a:p>
        </p:txBody>
      </p:sp>
      <p:sp>
        <p:nvSpPr>
          <p:cNvPr id="8" name="Footer Placeholder 7">
            <a:extLst>
              <a:ext uri="{FF2B5EF4-FFF2-40B4-BE49-F238E27FC236}">
                <a16:creationId xmlns:a16="http://schemas.microsoft.com/office/drawing/2014/main" id="{A4266AB4-CACA-4F0B-AF65-F89FE21D492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117DD2B6-471E-4E1D-83DD-EA6BE296CBC9}"/>
              </a:ext>
            </a:extLst>
          </p:cNvPr>
          <p:cNvSpPr>
            <a:spLocks noGrp="1"/>
          </p:cNvSpPr>
          <p:nvPr>
            <p:ph type="sldNum" sz="quarter" idx="12"/>
          </p:nvPr>
        </p:nvSpPr>
        <p:spPr>
          <a:xfrm>
            <a:off x="8610600" y="6356350"/>
            <a:ext cx="2743200" cy="365125"/>
          </a:xfrm>
          <a:prstGeom prst="rect">
            <a:avLst/>
          </a:prstGeom>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91847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B7481-E7C4-43A6-908F-1F0D6EEDA9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DECC5E-5D6C-4E26-9E5E-DFEC5DD1CDA4}"/>
              </a:ext>
            </a:extLst>
          </p:cNvPr>
          <p:cNvSpPr>
            <a:spLocks noGrp="1"/>
          </p:cNvSpPr>
          <p:nvPr>
            <p:ph type="dt" sz="half" idx="10"/>
          </p:nvPr>
        </p:nvSpPr>
        <p:spPr>
          <a:xfrm>
            <a:off x="838200" y="6356350"/>
            <a:ext cx="2743200" cy="365125"/>
          </a:xfrm>
          <a:prstGeom prst="rect">
            <a:avLst/>
          </a:prstGeom>
        </p:spPr>
        <p:txBody>
          <a:bodyPr/>
          <a:lstStyle/>
          <a:p>
            <a:fld id="{3F3A997A-FC72-400A-A994-747837A8FE3A}" type="datetimeFigureOut">
              <a:rPr lang="en-GB" smtClean="0"/>
              <a:t>07/02/2020</a:t>
            </a:fld>
            <a:endParaRPr lang="en-GB"/>
          </a:p>
        </p:txBody>
      </p:sp>
      <p:sp>
        <p:nvSpPr>
          <p:cNvPr id="4" name="Footer Placeholder 3">
            <a:extLst>
              <a:ext uri="{FF2B5EF4-FFF2-40B4-BE49-F238E27FC236}">
                <a16:creationId xmlns:a16="http://schemas.microsoft.com/office/drawing/2014/main" id="{32D3DF44-1301-44BF-9FD6-127FD29D495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B262D745-5344-4645-8EF9-9DB211A583A5}"/>
              </a:ext>
            </a:extLst>
          </p:cNvPr>
          <p:cNvSpPr>
            <a:spLocks noGrp="1"/>
          </p:cNvSpPr>
          <p:nvPr>
            <p:ph type="sldNum" sz="quarter" idx="12"/>
          </p:nvPr>
        </p:nvSpPr>
        <p:spPr>
          <a:xfrm>
            <a:off x="8610600" y="6356350"/>
            <a:ext cx="2743200" cy="365125"/>
          </a:xfrm>
          <a:prstGeom prst="rect">
            <a:avLst/>
          </a:prstGeom>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43168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CC5363-957E-4220-B90D-9F16B676C0C1}"/>
              </a:ext>
            </a:extLst>
          </p:cNvPr>
          <p:cNvSpPr>
            <a:spLocks noGrp="1"/>
          </p:cNvSpPr>
          <p:nvPr>
            <p:ph type="dt" sz="half" idx="10"/>
          </p:nvPr>
        </p:nvSpPr>
        <p:spPr>
          <a:xfrm>
            <a:off x="838200" y="6356350"/>
            <a:ext cx="2743200" cy="365125"/>
          </a:xfrm>
          <a:prstGeom prst="rect">
            <a:avLst/>
          </a:prstGeom>
        </p:spPr>
        <p:txBody>
          <a:bodyPr/>
          <a:lstStyle/>
          <a:p>
            <a:fld id="{3F3A997A-FC72-400A-A994-747837A8FE3A}" type="datetimeFigureOut">
              <a:rPr lang="en-GB" smtClean="0"/>
              <a:t>07/02/2020</a:t>
            </a:fld>
            <a:endParaRPr lang="en-GB"/>
          </a:p>
        </p:txBody>
      </p:sp>
      <p:sp>
        <p:nvSpPr>
          <p:cNvPr id="3" name="Footer Placeholder 2">
            <a:extLst>
              <a:ext uri="{FF2B5EF4-FFF2-40B4-BE49-F238E27FC236}">
                <a16:creationId xmlns:a16="http://schemas.microsoft.com/office/drawing/2014/main" id="{5202DA70-82DF-401E-838F-9559E29CD2D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F09484FB-4A4E-46D3-AE97-EEEEBD03E6DA}"/>
              </a:ext>
            </a:extLst>
          </p:cNvPr>
          <p:cNvSpPr>
            <a:spLocks noGrp="1"/>
          </p:cNvSpPr>
          <p:nvPr>
            <p:ph type="sldNum" sz="quarter" idx="12"/>
          </p:nvPr>
        </p:nvSpPr>
        <p:spPr>
          <a:xfrm>
            <a:off x="8610600" y="6356350"/>
            <a:ext cx="2743200" cy="365125"/>
          </a:xfrm>
          <a:prstGeom prst="rect">
            <a:avLst/>
          </a:prstGeom>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3317620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4765-15CC-40CC-81E6-FBF1EB3E83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DE4EF70-B4C4-48FB-A2A6-29A401AFEC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810CB2-B069-4CE6-AAD0-F6D0B52C7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F7E78A-4705-413E-BCC5-3816262D7EC9}"/>
              </a:ext>
            </a:extLst>
          </p:cNvPr>
          <p:cNvSpPr>
            <a:spLocks noGrp="1"/>
          </p:cNvSpPr>
          <p:nvPr>
            <p:ph type="dt" sz="half" idx="10"/>
          </p:nvPr>
        </p:nvSpPr>
        <p:spPr>
          <a:xfrm>
            <a:off x="838200" y="6356350"/>
            <a:ext cx="2743200" cy="365125"/>
          </a:xfrm>
          <a:prstGeom prst="rect">
            <a:avLst/>
          </a:prstGeom>
        </p:spPr>
        <p:txBody>
          <a:bodyPr/>
          <a:lstStyle/>
          <a:p>
            <a:fld id="{3F3A997A-FC72-400A-A994-747837A8FE3A}" type="datetimeFigureOut">
              <a:rPr lang="en-GB" smtClean="0"/>
              <a:t>07/02/2020</a:t>
            </a:fld>
            <a:endParaRPr lang="en-GB"/>
          </a:p>
        </p:txBody>
      </p:sp>
      <p:sp>
        <p:nvSpPr>
          <p:cNvPr id="6" name="Footer Placeholder 5">
            <a:extLst>
              <a:ext uri="{FF2B5EF4-FFF2-40B4-BE49-F238E27FC236}">
                <a16:creationId xmlns:a16="http://schemas.microsoft.com/office/drawing/2014/main" id="{14ECA6F1-2A38-42F0-96FB-994E4A71032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376EAE3-9D01-4B7D-9D14-399F7BA12A9E}"/>
              </a:ext>
            </a:extLst>
          </p:cNvPr>
          <p:cNvSpPr>
            <a:spLocks noGrp="1"/>
          </p:cNvSpPr>
          <p:nvPr>
            <p:ph type="sldNum" sz="quarter" idx="12"/>
          </p:nvPr>
        </p:nvSpPr>
        <p:spPr>
          <a:xfrm>
            <a:off x="8610600" y="6356350"/>
            <a:ext cx="2743200" cy="365125"/>
          </a:xfrm>
          <a:prstGeom prst="rect">
            <a:avLst/>
          </a:prstGeom>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382150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1624A-5407-486F-B37A-1492152779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E6A1677-854E-4A68-A791-90FE1EC993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DF576BD-8636-44F6-B816-DDC530FD82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9AB77B-A840-4962-981F-414B4B9C69AE}"/>
              </a:ext>
            </a:extLst>
          </p:cNvPr>
          <p:cNvSpPr>
            <a:spLocks noGrp="1"/>
          </p:cNvSpPr>
          <p:nvPr>
            <p:ph type="dt" sz="half" idx="10"/>
          </p:nvPr>
        </p:nvSpPr>
        <p:spPr>
          <a:xfrm>
            <a:off x="838200" y="6356350"/>
            <a:ext cx="2743200" cy="365125"/>
          </a:xfrm>
          <a:prstGeom prst="rect">
            <a:avLst/>
          </a:prstGeom>
        </p:spPr>
        <p:txBody>
          <a:bodyPr/>
          <a:lstStyle/>
          <a:p>
            <a:fld id="{3F3A997A-FC72-400A-A994-747837A8FE3A}" type="datetimeFigureOut">
              <a:rPr lang="en-GB" smtClean="0"/>
              <a:t>07/02/2020</a:t>
            </a:fld>
            <a:endParaRPr lang="en-GB"/>
          </a:p>
        </p:txBody>
      </p:sp>
      <p:sp>
        <p:nvSpPr>
          <p:cNvPr id="6" name="Footer Placeholder 5">
            <a:extLst>
              <a:ext uri="{FF2B5EF4-FFF2-40B4-BE49-F238E27FC236}">
                <a16:creationId xmlns:a16="http://schemas.microsoft.com/office/drawing/2014/main" id="{3BF50479-7DE9-4893-BB82-A340B02E7AF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048F00D-4893-41F4-AF1F-E1EF789D936E}"/>
              </a:ext>
            </a:extLst>
          </p:cNvPr>
          <p:cNvSpPr>
            <a:spLocks noGrp="1"/>
          </p:cNvSpPr>
          <p:nvPr>
            <p:ph type="sldNum" sz="quarter" idx="12"/>
          </p:nvPr>
        </p:nvSpPr>
        <p:spPr>
          <a:xfrm>
            <a:off x="8610600" y="6356350"/>
            <a:ext cx="2743200" cy="365125"/>
          </a:xfrm>
          <a:prstGeom prst="rect">
            <a:avLst/>
          </a:prstGeom>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4091393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77A9A2-04D0-4647-B999-E300441A8A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482A7B4-0D47-4581-B771-1D5C89982E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8323209"/>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student-finance"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www.gov.uk/student-finance-calculator"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693184/Student_income_and_expenditure_survey_2014_to_2015.pdf"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DBDB69-BBF4-3546-86BE-FADF6A20F5B3}"/>
              </a:ext>
            </a:extLst>
          </p:cNvPr>
          <p:cNvPicPr>
            <a:picLocks noChangeAspect="1"/>
          </p:cNvPicPr>
          <p:nvPr/>
        </p:nvPicPr>
        <p:blipFill rotWithShape="1">
          <a:blip r:embed="rId3">
            <a:extLst>
              <a:ext uri="{28A0092B-C50C-407E-A947-70E740481C1C}">
                <a14:useLocalDpi xmlns:a14="http://schemas.microsoft.com/office/drawing/2010/main" val="0"/>
              </a:ext>
            </a:extLst>
          </a:blip>
          <a:srcRect l="5836" r="8780" b="189"/>
          <a:stretch/>
        </p:blipFill>
        <p:spPr>
          <a:xfrm>
            <a:off x="0" y="0"/>
            <a:ext cx="12192000" cy="6111433"/>
          </a:xfrm>
          <a:prstGeom prst="rect">
            <a:avLst/>
          </a:prstGeom>
        </p:spPr>
      </p:pic>
      <p:sp>
        <p:nvSpPr>
          <p:cNvPr id="9" name="Rectangle 8">
            <a:extLst>
              <a:ext uri="{FF2B5EF4-FFF2-40B4-BE49-F238E27FC236}">
                <a16:creationId xmlns:a16="http://schemas.microsoft.com/office/drawing/2014/main" id="{EC43200D-79B3-0B44-AD27-F346C91CE2A2}"/>
              </a:ext>
            </a:extLst>
          </p:cNvPr>
          <p:cNvSpPr/>
          <p:nvPr/>
        </p:nvSpPr>
        <p:spPr>
          <a:xfrm rot="10800000">
            <a:off x="0" y="-1"/>
            <a:ext cx="12192000" cy="1331089"/>
          </a:xfrm>
          <a:prstGeom prst="rect">
            <a:avLst/>
          </a:prstGeom>
          <a:gradFill>
            <a:gsLst>
              <a:gs pos="0">
                <a:schemeClr val="tx1">
                  <a:alpha val="0"/>
                </a:schemeClr>
              </a:gs>
              <a:gs pos="100000">
                <a:schemeClr val="tx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1B5E99E-8E30-4A47-8077-C77BD4BCBCA6}"/>
              </a:ext>
            </a:extLst>
          </p:cNvPr>
          <p:cNvSpPr/>
          <p:nvPr/>
        </p:nvSpPr>
        <p:spPr>
          <a:xfrm>
            <a:off x="0" y="3009418"/>
            <a:ext cx="12192000" cy="3102015"/>
          </a:xfrm>
          <a:prstGeom prst="rect">
            <a:avLst/>
          </a:prstGeom>
          <a:gradFill>
            <a:gsLst>
              <a:gs pos="0">
                <a:schemeClr val="tx1">
                  <a:alpha val="0"/>
                </a:schemeClr>
              </a:gs>
              <a:gs pos="100000">
                <a:schemeClr val="tx1">
                  <a:alpha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7889" y="3324024"/>
            <a:ext cx="9144000" cy="2387600"/>
          </a:xfrm>
        </p:spPr>
        <p:txBody>
          <a:bodyPr>
            <a:normAutofit/>
          </a:bodyPr>
          <a:lstStyle/>
          <a:p>
            <a:pPr algn="l">
              <a:lnSpc>
                <a:spcPts val="7200"/>
              </a:lnSpc>
            </a:pPr>
            <a:r>
              <a:rPr lang="en-GB" sz="7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Student Finance</a:t>
            </a:r>
            <a:r>
              <a:rPr lang="en-GB" sz="7000" dirty="0">
                <a:solidFill>
                  <a:schemeClr val="bg1"/>
                </a:solidFill>
                <a:latin typeface="Helvetica Neue Light" panose="02000403000000020004" pitchFamily="2" charset="0"/>
                <a:ea typeface="Helvetica Neue Light" panose="02000403000000020004" pitchFamily="2" charset="0"/>
              </a:rPr>
              <a:t/>
            </a:r>
            <a:br>
              <a:rPr lang="en-GB" sz="7000" dirty="0">
                <a:solidFill>
                  <a:schemeClr val="bg1"/>
                </a:solidFill>
                <a:latin typeface="Helvetica Neue Light" panose="02000403000000020004" pitchFamily="2" charset="0"/>
                <a:ea typeface="Helvetica Neue Light" panose="02000403000000020004" pitchFamily="2" charset="0"/>
              </a:rPr>
            </a:br>
            <a:r>
              <a:rPr lang="en-GB" sz="7000" dirty="0">
                <a:solidFill>
                  <a:schemeClr val="bg1"/>
                </a:solidFill>
                <a:latin typeface="Helvetica Neue Light" panose="02000403000000020004" pitchFamily="2" charset="0"/>
                <a:ea typeface="Helvetica Neue Light" panose="02000403000000020004" pitchFamily="2" charset="0"/>
              </a:rPr>
              <a:t>Key Facts Session</a:t>
            </a:r>
          </a:p>
        </p:txBody>
      </p:sp>
      <p:sp>
        <p:nvSpPr>
          <p:cNvPr id="3" name="Subtitle 2"/>
          <p:cNvSpPr>
            <a:spLocks noGrp="1"/>
          </p:cNvSpPr>
          <p:nvPr>
            <p:ph type="subTitle" idx="1"/>
          </p:nvPr>
        </p:nvSpPr>
        <p:spPr>
          <a:xfrm>
            <a:off x="311150" y="6055971"/>
            <a:ext cx="11569700" cy="622300"/>
          </a:xfrm>
        </p:spPr>
        <p:txBody>
          <a:bodyPr anchor="b" anchorCtr="0">
            <a:noAutofit/>
          </a:bodyPr>
          <a:lstStyle/>
          <a:p>
            <a:r>
              <a:rPr lang="en-GB" sz="1000" dirty="0">
                <a:latin typeface="Helvetica Neue Light" panose="02000403000000020004" pitchFamily="2" charset="0"/>
                <a:ea typeface="Helvetica Neue Light" panose="02000403000000020004" pitchFamily="2" charset="0"/>
              </a:rPr>
              <a:t>Important note: These presentation slides are an introduction to the subject of student finance. They are not exhaustive. Individuals should always check how any information applies to their specific circumstances. The information on these slides should be used with the accompanying notes, which are written as if delivered by a teacher. All information is correct at the time of publishing </a:t>
            </a:r>
            <a:r>
              <a:rPr lang="en-GB" sz="1000" dirty="0" smtClean="0">
                <a:latin typeface="Helvetica Neue Light" panose="02000403000000020004" pitchFamily="2" charset="0"/>
                <a:ea typeface="Helvetica Neue Light" panose="02000403000000020004" pitchFamily="2" charset="0"/>
              </a:rPr>
              <a:t>(January 2020).</a:t>
            </a:r>
            <a:endParaRPr lang="en-GB" sz="1000" dirty="0">
              <a:latin typeface="Helvetica Neue Light" panose="02000403000000020004" pitchFamily="2" charset="0"/>
              <a:ea typeface="Helvetica Neue Light" panose="02000403000000020004" pitchFamily="2" charset="0"/>
            </a:endParaRPr>
          </a:p>
        </p:txBody>
      </p:sp>
      <p:pic>
        <p:nvPicPr>
          <p:cNvPr id="7" name="Picture 6">
            <a:extLst>
              <a:ext uri="{FF2B5EF4-FFF2-40B4-BE49-F238E27FC236}">
                <a16:creationId xmlns:a16="http://schemas.microsoft.com/office/drawing/2014/main" id="{6D0F6EF3-CDEC-B247-A6B5-36670555DBF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70066" y="351367"/>
            <a:ext cx="1583267" cy="531879"/>
          </a:xfrm>
          <a:prstGeom prst="rect">
            <a:avLst/>
          </a:prstGeom>
        </p:spPr>
      </p:pic>
    </p:spTree>
    <p:extLst>
      <p:ext uri="{BB962C8B-B14F-4D97-AF65-F5344CB8AC3E}">
        <p14:creationId xmlns:p14="http://schemas.microsoft.com/office/powerpoint/2010/main" val="283053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AB9624-E521-3144-9470-D3CC3C40F303}"/>
              </a:ext>
            </a:extLst>
          </p:cNvPr>
          <p:cNvSpPr>
            <a:spLocks noGrp="1"/>
          </p:cNvSpPr>
          <p:nvPr>
            <p:ph type="title"/>
          </p:nvPr>
        </p:nvSpPr>
        <p:spPr>
          <a:xfrm>
            <a:off x="407988" y="441325"/>
            <a:ext cx="7962928" cy="574675"/>
          </a:xfrm>
        </p:spPr>
        <p:txBody>
          <a:bodyPr/>
          <a:lstStyle/>
          <a:p>
            <a:r>
              <a:rPr lang="en-GB" dirty="0">
                <a:solidFill>
                  <a:srgbClr val="24135F"/>
                </a:solidFill>
              </a:rPr>
              <a:t>Other types of study: </a:t>
            </a:r>
            <a:br>
              <a:rPr lang="en-GB" dirty="0">
                <a:solidFill>
                  <a:srgbClr val="24135F"/>
                </a:solidFill>
              </a:rPr>
            </a:br>
            <a:r>
              <a:rPr lang="en-GB" b="0" dirty="0">
                <a:solidFill>
                  <a:srgbClr val="24135F"/>
                </a:solidFill>
                <a:latin typeface="Helvetica Neue Light" panose="02000403000000020004" pitchFamily="2" charset="0"/>
                <a:ea typeface="Helvetica Neue Light" panose="02000403000000020004" pitchFamily="2" charset="0"/>
              </a:rPr>
              <a:t>part-time study and </a:t>
            </a:r>
            <a:br>
              <a:rPr lang="en-GB" b="0" dirty="0">
                <a:solidFill>
                  <a:srgbClr val="24135F"/>
                </a:solidFill>
                <a:latin typeface="Helvetica Neue Light" panose="02000403000000020004" pitchFamily="2" charset="0"/>
                <a:ea typeface="Helvetica Neue Light" panose="02000403000000020004" pitchFamily="2" charset="0"/>
              </a:rPr>
            </a:br>
            <a:r>
              <a:rPr lang="en-GB" b="0" dirty="0">
                <a:solidFill>
                  <a:srgbClr val="24135F"/>
                </a:solidFill>
                <a:latin typeface="Helvetica Neue Light" panose="02000403000000020004" pitchFamily="2" charset="0"/>
                <a:ea typeface="Helvetica Neue Light" panose="02000403000000020004" pitchFamily="2" charset="0"/>
              </a:rPr>
              <a:t>distance learning</a:t>
            </a:r>
          </a:p>
        </p:txBody>
      </p:sp>
      <p:sp>
        <p:nvSpPr>
          <p:cNvPr id="5" name="Content Placeholder 4">
            <a:extLst>
              <a:ext uri="{FF2B5EF4-FFF2-40B4-BE49-F238E27FC236}">
                <a16:creationId xmlns:a16="http://schemas.microsoft.com/office/drawing/2014/main" id="{8CEDD9C3-1CD3-5C40-83B4-2C5DA3996AA5}"/>
              </a:ext>
            </a:extLst>
          </p:cNvPr>
          <p:cNvSpPr>
            <a:spLocks noGrp="1"/>
          </p:cNvSpPr>
          <p:nvPr>
            <p:ph idx="1"/>
          </p:nvPr>
        </p:nvSpPr>
        <p:spPr>
          <a:xfrm>
            <a:off x="407988" y="2490219"/>
            <a:ext cx="5967874" cy="3345316"/>
          </a:xfrm>
        </p:spPr>
        <p:txBody>
          <a:bodyPr/>
          <a:lstStyle/>
          <a:p>
            <a:pPr marL="0" indent="0" fontAlgn="base">
              <a:lnSpc>
                <a:spcPct val="100000"/>
              </a:lnSpc>
              <a:buNone/>
            </a:pP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Part-time courses </a:t>
            </a:r>
          </a:p>
          <a:p>
            <a:pPr fontAlgn="base">
              <a:lnSpc>
                <a:spcPct val="100000"/>
              </a:lnSpc>
            </a:pPr>
            <a:r>
              <a:rPr lang="en-GB" sz="1600" dirty="0">
                <a:latin typeface="Helvetica Neue Light" panose="02000403000000020004" pitchFamily="2" charset="0"/>
                <a:ea typeface="Helvetica Neue Light" panose="02000403000000020004" pitchFamily="2" charset="0"/>
                <a:cs typeface="Helvetica Neue Medium" panose="02000503000000020004" pitchFamily="2" charset="0"/>
              </a:rPr>
              <a:t>Tuition fees for most part-time courses are capped at £6,935</a:t>
            </a:r>
          </a:p>
          <a:p>
            <a:pPr fontAlgn="base">
              <a:lnSpc>
                <a:spcPct val="100000"/>
              </a:lnSpc>
              <a:spcAft>
                <a:spcPts val="1200"/>
              </a:spcAft>
            </a:pPr>
            <a:r>
              <a:rPr lang="en-GB" sz="1600" dirty="0">
                <a:latin typeface="Helvetica Neue Light" panose="02000403000000020004" pitchFamily="2" charset="0"/>
                <a:ea typeface="Helvetica Neue Light" panose="02000403000000020004" pitchFamily="2" charset="0"/>
                <a:cs typeface="Helvetica Neue Medium" panose="02000503000000020004" pitchFamily="2" charset="0"/>
              </a:rPr>
              <a:t>If you decide to study a degree-level course part-time, you can get a maintenance loan similar to that available when studying full-time</a:t>
            </a:r>
            <a:endParaRPr lang="en-GB" sz="160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indent="0" fontAlgn="base">
              <a:lnSpc>
                <a:spcPct val="100000"/>
              </a:lnSpc>
              <a:buNone/>
            </a:pP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Distance learning courses</a:t>
            </a:r>
          </a:p>
          <a:p>
            <a:pPr fontAlgn="base">
              <a:lnSpc>
                <a:spcPct val="100000"/>
              </a:lnSpc>
            </a:pPr>
            <a:r>
              <a:rPr lang="en-GB" sz="1600" dirty="0">
                <a:latin typeface="Helvetica Neue Light" panose="02000403000000020004" pitchFamily="2" charset="0"/>
                <a:ea typeface="Helvetica Neue Light" panose="02000403000000020004" pitchFamily="2" charset="0"/>
                <a:cs typeface="Helvetica Neue Medium" panose="02000503000000020004" pitchFamily="2" charset="0"/>
              </a:rPr>
              <a:t>Some higher education providers offer full-time and part-time distance learning courses</a:t>
            </a:r>
          </a:p>
          <a:p>
            <a:pPr fontAlgn="base">
              <a:lnSpc>
                <a:spcPct val="100000"/>
              </a:lnSpc>
            </a:pPr>
            <a:r>
              <a:rPr lang="en-GB" sz="1600" dirty="0">
                <a:latin typeface="Helvetica Neue Light" panose="02000403000000020004" pitchFamily="2" charset="0"/>
                <a:ea typeface="Helvetica Neue Light" panose="02000403000000020004" pitchFamily="2" charset="0"/>
                <a:cs typeface="Helvetica Neue Medium" panose="02000503000000020004" pitchFamily="2" charset="0"/>
              </a:rPr>
              <a:t>Tuition fees for most distance learning courses are capped at £9,250 for a full-time course or £6,935 for a part-time course, like courses you attend in-person</a:t>
            </a:r>
          </a:p>
          <a:p>
            <a:pPr fontAlgn="base">
              <a:lnSpc>
                <a:spcPct val="100000"/>
              </a:lnSpc>
            </a:pPr>
            <a:r>
              <a:rPr lang="en-GB" sz="1600" dirty="0">
                <a:latin typeface="Helvetica Neue Light" panose="02000403000000020004" pitchFamily="2" charset="0"/>
                <a:ea typeface="Helvetica Neue Light" panose="02000403000000020004" pitchFamily="2" charset="0"/>
                <a:cs typeface="Helvetica Neue Medium" panose="02000503000000020004" pitchFamily="2" charset="0"/>
              </a:rPr>
              <a:t>You can get a tuition fee loan – but note maintenance loans are not available for distance learning courses</a:t>
            </a:r>
          </a:p>
        </p:txBody>
      </p:sp>
      <p:sp>
        <p:nvSpPr>
          <p:cNvPr id="10" name="Rectangle 9">
            <a:extLst>
              <a:ext uri="{FF2B5EF4-FFF2-40B4-BE49-F238E27FC236}">
                <a16:creationId xmlns:a16="http://schemas.microsoft.com/office/drawing/2014/main" id="{0B6521DA-F3D4-DF41-84A4-B014EFDB5EA8}"/>
              </a:ext>
            </a:extLst>
          </p:cNvPr>
          <p:cNvSpPr/>
          <p:nvPr/>
        </p:nvSpPr>
        <p:spPr>
          <a:xfrm>
            <a:off x="7810500" y="0"/>
            <a:ext cx="4381500" cy="6858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54CA58C-59B4-E242-8005-FF1C340D9A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76344" y="1"/>
            <a:ext cx="4570899" cy="6858000"/>
          </a:xfrm>
          <a:prstGeom prst="rect">
            <a:avLst/>
          </a:prstGeom>
        </p:spPr>
      </p:pic>
    </p:spTree>
    <p:extLst>
      <p:ext uri="{BB962C8B-B14F-4D97-AF65-F5344CB8AC3E}">
        <p14:creationId xmlns:p14="http://schemas.microsoft.com/office/powerpoint/2010/main" val="4153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9E06DA7-952E-884F-8E0E-59182D10D6F6}"/>
              </a:ext>
            </a:extLst>
          </p:cNvPr>
          <p:cNvSpPr/>
          <p:nvPr/>
        </p:nvSpPr>
        <p:spPr>
          <a:xfrm>
            <a:off x="0" y="1463039"/>
            <a:ext cx="12192000" cy="4953636"/>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dirty="0">
                <a:solidFill>
                  <a:srgbClr val="24135F"/>
                </a:solidFill>
              </a:rPr>
              <a:t>Tuition fee loan – </a:t>
            </a:r>
            <a:r>
              <a:rPr lang="en-GB" b="0" dirty="0">
                <a:solidFill>
                  <a:srgbClr val="24135F"/>
                </a:solidFill>
                <a:latin typeface="Helvetica Neue Light" panose="02000403000000020004" pitchFamily="2" charset="0"/>
                <a:ea typeface="Helvetica Neue Light" panose="02000403000000020004" pitchFamily="2" charset="0"/>
              </a:rPr>
              <a:t>how it works</a:t>
            </a:r>
          </a:p>
        </p:txBody>
      </p:sp>
      <p:sp>
        <p:nvSpPr>
          <p:cNvPr id="3" name="Content Placeholder 2"/>
          <p:cNvSpPr>
            <a:spLocks noGrp="1"/>
          </p:cNvSpPr>
          <p:nvPr>
            <p:ph idx="1"/>
          </p:nvPr>
        </p:nvSpPr>
        <p:spPr>
          <a:xfrm>
            <a:off x="1710323" y="2609419"/>
            <a:ext cx="3765000" cy="385986"/>
          </a:xfrm>
        </p:spPr>
        <p:txBody>
          <a:bodyPr>
            <a:noAutofit/>
          </a:bodyPr>
          <a:lstStyle/>
          <a:p>
            <a:pPr marL="0" indent="0" fontAlgn="base">
              <a:lnSpc>
                <a:spcPct val="100000"/>
              </a:lnSpc>
              <a:spcAft>
                <a:spcPts val="1500"/>
              </a:spcAft>
              <a:buNone/>
            </a:pP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Decide which course and where</a:t>
            </a:r>
          </a:p>
        </p:txBody>
      </p:sp>
      <p:sp>
        <p:nvSpPr>
          <p:cNvPr id="4" name="Oval 3">
            <a:extLst>
              <a:ext uri="{FF2B5EF4-FFF2-40B4-BE49-F238E27FC236}">
                <a16:creationId xmlns:a16="http://schemas.microsoft.com/office/drawing/2014/main" id="{BDE944C4-7FEA-D64F-AB5C-D81FF5693300}"/>
              </a:ext>
            </a:extLst>
          </p:cNvPr>
          <p:cNvSpPr>
            <a:spLocks noChangeAspect="1"/>
          </p:cNvSpPr>
          <p:nvPr/>
        </p:nvSpPr>
        <p:spPr>
          <a:xfrm>
            <a:off x="499225" y="2262412"/>
            <a:ext cx="1080000" cy="1080000"/>
          </a:xfrm>
          <a:prstGeom prst="ellipse">
            <a:avLst/>
          </a:prstGeom>
          <a:solidFill>
            <a:srgbClr val="241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5" name="Oval 4">
            <a:extLst>
              <a:ext uri="{FF2B5EF4-FFF2-40B4-BE49-F238E27FC236}">
                <a16:creationId xmlns:a16="http://schemas.microsoft.com/office/drawing/2014/main" id="{277E9BAD-B82C-4146-A431-B25FA435E89A}"/>
              </a:ext>
            </a:extLst>
          </p:cNvPr>
          <p:cNvSpPr>
            <a:spLocks noChangeAspect="1"/>
          </p:cNvSpPr>
          <p:nvPr/>
        </p:nvSpPr>
        <p:spPr>
          <a:xfrm>
            <a:off x="5960687" y="2262412"/>
            <a:ext cx="1080000" cy="1080000"/>
          </a:xfrm>
          <a:prstGeom prst="ellipse">
            <a:avLst/>
          </a:prstGeom>
          <a:solidFill>
            <a:srgbClr val="241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6" name="Oval 5">
            <a:extLst>
              <a:ext uri="{FF2B5EF4-FFF2-40B4-BE49-F238E27FC236}">
                <a16:creationId xmlns:a16="http://schemas.microsoft.com/office/drawing/2014/main" id="{54060BDE-9AB1-074D-948C-A9498792273E}"/>
              </a:ext>
            </a:extLst>
          </p:cNvPr>
          <p:cNvSpPr>
            <a:spLocks noChangeAspect="1"/>
          </p:cNvSpPr>
          <p:nvPr/>
        </p:nvSpPr>
        <p:spPr>
          <a:xfrm>
            <a:off x="499225" y="3800873"/>
            <a:ext cx="1080000" cy="1080000"/>
          </a:xfrm>
          <a:prstGeom prst="ellipse">
            <a:avLst/>
          </a:prstGeom>
          <a:solidFill>
            <a:srgbClr val="241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7" name="Oval 6">
            <a:extLst>
              <a:ext uri="{FF2B5EF4-FFF2-40B4-BE49-F238E27FC236}">
                <a16:creationId xmlns:a16="http://schemas.microsoft.com/office/drawing/2014/main" id="{C00AD93D-6996-A24C-8760-5D63859D2F9E}"/>
              </a:ext>
            </a:extLst>
          </p:cNvPr>
          <p:cNvSpPr>
            <a:spLocks noChangeAspect="1"/>
          </p:cNvSpPr>
          <p:nvPr/>
        </p:nvSpPr>
        <p:spPr>
          <a:xfrm>
            <a:off x="5960687" y="3800873"/>
            <a:ext cx="1080000" cy="1080000"/>
          </a:xfrm>
          <a:prstGeom prst="ellipse">
            <a:avLst/>
          </a:prstGeom>
          <a:solidFill>
            <a:srgbClr val="241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1" name="Content Placeholder 2">
            <a:extLst>
              <a:ext uri="{FF2B5EF4-FFF2-40B4-BE49-F238E27FC236}">
                <a16:creationId xmlns:a16="http://schemas.microsoft.com/office/drawing/2014/main" id="{DF535561-5FD4-D74D-BD50-62915BF1FE8F}"/>
              </a:ext>
            </a:extLst>
          </p:cNvPr>
          <p:cNvSpPr txBox="1">
            <a:spLocks/>
          </p:cNvSpPr>
          <p:nvPr/>
        </p:nvSpPr>
        <p:spPr>
          <a:xfrm>
            <a:off x="7182203" y="4161075"/>
            <a:ext cx="4330924" cy="15802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buFont typeface="Arial" panose="020B0604020202020204" pitchFamily="34" charset="0"/>
              <a:buNone/>
            </a:pP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You won’t need to pay anything back </a:t>
            </a:r>
            <a:r>
              <a:rPr lang="en-GB" sz="1900" dirty="0" smtClean="0">
                <a:latin typeface="Helvetica Neue Medium" panose="02000503000000020004" pitchFamily="2" charset="0"/>
                <a:ea typeface="Helvetica Neue Medium" panose="02000503000000020004" pitchFamily="2" charset="0"/>
                <a:cs typeface="Helvetica Neue Medium" panose="02000503000000020004" pitchFamily="2" charset="0"/>
              </a:rPr>
              <a:t>until</a:t>
            </a:r>
            <a:endPar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285750" lvl="1" indent="-285750" fontAlgn="base">
              <a:lnSpc>
                <a:spcPct val="100000"/>
              </a:lnSpc>
              <a:spcBef>
                <a:spcPts val="1000"/>
              </a:spcBef>
              <a:buFont typeface="Courier New" panose="02070309020205020404" pitchFamily="49" charset="0"/>
              <a:buChar char="o"/>
            </a:pPr>
            <a:r>
              <a:rPr lang="en-GB" sz="1800" dirty="0" smtClean="0">
                <a:latin typeface="Helvetica Neue Light" panose="02000403000000020004" pitchFamily="2" charset="0"/>
                <a:ea typeface="Helvetica Neue Light" panose="02000403000000020004" pitchFamily="2" charset="0"/>
                <a:cs typeface="Helvetica Neue Medium" panose="02000503000000020004" pitchFamily="2" charset="0"/>
              </a:rPr>
              <a:t>you've </a:t>
            </a:r>
            <a:r>
              <a:rPr lang="en-GB" sz="1800" dirty="0">
                <a:latin typeface="Helvetica Neue Light" panose="02000403000000020004" pitchFamily="2" charset="0"/>
                <a:ea typeface="Helvetica Neue Light" panose="02000403000000020004" pitchFamily="2" charset="0"/>
                <a:cs typeface="Helvetica Neue Medium" panose="02000503000000020004" pitchFamily="2" charset="0"/>
              </a:rPr>
              <a:t>left university or college, AND</a:t>
            </a:r>
          </a:p>
          <a:p>
            <a:pPr marL="285750" lvl="1" indent="-285750" fontAlgn="base">
              <a:lnSpc>
                <a:spcPct val="100000"/>
              </a:lnSpc>
              <a:spcBef>
                <a:spcPts val="1000"/>
              </a:spcBef>
              <a:buFont typeface="Courier New" panose="02070309020205020404" pitchFamily="49" charset="0"/>
              <a:buChar char="o"/>
            </a:pPr>
            <a:r>
              <a:rPr lang="en-GB" sz="1800" dirty="0" smtClean="0">
                <a:latin typeface="Helvetica Neue Light" panose="02000403000000020004" pitchFamily="2" charset="0"/>
                <a:ea typeface="Helvetica Neue Light" panose="02000403000000020004" pitchFamily="2" charset="0"/>
                <a:cs typeface="Helvetica Neue Medium" panose="02000503000000020004" pitchFamily="2" charset="0"/>
              </a:rPr>
              <a:t>you </a:t>
            </a:r>
            <a:r>
              <a:rPr lang="en-GB" sz="1800" dirty="0">
                <a:latin typeface="Helvetica Neue Light" panose="02000403000000020004" pitchFamily="2" charset="0"/>
                <a:ea typeface="Helvetica Neue Light" panose="02000403000000020004" pitchFamily="2" charset="0"/>
                <a:cs typeface="Helvetica Neue Medium" panose="02000503000000020004" pitchFamily="2" charset="0"/>
              </a:rPr>
              <a:t>start earning over a certain level: </a:t>
            </a:r>
            <a:r>
              <a:rPr lang="en-GB" sz="1800" dirty="0" smtClean="0">
                <a:latin typeface="Helvetica Neue Light" panose="02000403000000020004" pitchFamily="2" charset="0"/>
                <a:ea typeface="Helvetica Neue Light" panose="02000403000000020004" pitchFamily="2" charset="0"/>
                <a:cs typeface="Helvetica Neue Medium" panose="02000503000000020004" pitchFamily="2" charset="0"/>
              </a:rPr>
              <a:t/>
            </a:r>
            <a:br>
              <a:rPr lang="en-GB" sz="1800" dirty="0" smtClean="0">
                <a:latin typeface="Helvetica Neue Light" panose="02000403000000020004" pitchFamily="2" charset="0"/>
                <a:ea typeface="Helvetica Neue Light" panose="02000403000000020004" pitchFamily="2" charset="0"/>
                <a:cs typeface="Helvetica Neue Medium" panose="02000503000000020004" pitchFamily="2" charset="0"/>
              </a:rPr>
            </a:br>
            <a:r>
              <a:rPr lang="en-GB" sz="1800" dirty="0" smtClean="0">
                <a:latin typeface="Helvetica Neue Light" panose="02000403000000020004" pitchFamily="2" charset="0"/>
                <a:ea typeface="Helvetica Neue Light" panose="02000403000000020004" pitchFamily="2" charset="0"/>
                <a:cs typeface="Helvetica Neue Medium" panose="02000503000000020004" pitchFamily="2" charset="0"/>
              </a:rPr>
              <a:t>£</a:t>
            </a:r>
            <a:r>
              <a:rPr lang="en-GB" sz="1800" dirty="0">
                <a:latin typeface="Helvetica Neue Light" panose="02000403000000020004" pitchFamily="2" charset="0"/>
                <a:ea typeface="Helvetica Neue Light" panose="02000403000000020004" pitchFamily="2" charset="0"/>
                <a:cs typeface="Helvetica Neue Medium" panose="02000503000000020004" pitchFamily="2" charset="0"/>
              </a:rPr>
              <a:t>25,725 a year / £2143 a month / £494 a week</a:t>
            </a:r>
          </a:p>
          <a:p>
            <a:pPr>
              <a:lnSpc>
                <a:spcPct val="100000"/>
              </a:lnSpc>
            </a:pPr>
            <a:endParaRPr lang="en-GB" sz="20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3" name="Content Placeholder 2">
            <a:extLst>
              <a:ext uri="{FF2B5EF4-FFF2-40B4-BE49-F238E27FC236}">
                <a16:creationId xmlns:a16="http://schemas.microsoft.com/office/drawing/2014/main" id="{49DF73E7-A101-AA4E-A4AC-F85B68B73286}"/>
              </a:ext>
            </a:extLst>
          </p:cNvPr>
          <p:cNvSpPr txBox="1">
            <a:spLocks/>
          </p:cNvSpPr>
          <p:nvPr/>
        </p:nvSpPr>
        <p:spPr>
          <a:xfrm>
            <a:off x="7177327" y="2609419"/>
            <a:ext cx="4457727" cy="3859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Aft>
                <a:spcPts val="1500"/>
              </a:spcAft>
              <a:buNone/>
            </a:pP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Apply through </a:t>
            </a: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hlinkClick r:id="rId3">
                  <a:extLst>
                    <a:ext uri="{A12FA001-AC4F-418D-AE19-62706E023703}">
                      <ahyp:hlinkClr xmlns="" xmlns:ahyp="http://schemas.microsoft.com/office/drawing/2018/hyperlinkcolor" val="tx"/>
                    </a:ext>
                  </a:extLst>
                </a:hlinkClick>
              </a:rPr>
              <a:t>gov.uk/student-finance </a:t>
            </a:r>
            <a:endPar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4" name="Content Placeholder 2">
            <a:extLst>
              <a:ext uri="{FF2B5EF4-FFF2-40B4-BE49-F238E27FC236}">
                <a16:creationId xmlns:a16="http://schemas.microsoft.com/office/drawing/2014/main" id="{249B3699-09B1-8D42-BF7E-70DB7F86B1CE}"/>
              </a:ext>
            </a:extLst>
          </p:cNvPr>
          <p:cNvSpPr txBox="1">
            <a:spLocks/>
          </p:cNvSpPr>
          <p:nvPr/>
        </p:nvSpPr>
        <p:spPr>
          <a:xfrm>
            <a:off x="1710323" y="4161075"/>
            <a:ext cx="3377066" cy="12671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Aft>
                <a:spcPts val="1500"/>
              </a:spcAft>
              <a:buFont typeface="Arial" panose="020B0604020202020204" pitchFamily="34" charset="0"/>
              <a:buNone/>
            </a:pP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The money is paid directly to your chosen university or college in three instalments per year</a:t>
            </a:r>
          </a:p>
        </p:txBody>
      </p:sp>
    </p:spTree>
    <p:extLst>
      <p:ext uri="{BB962C8B-B14F-4D97-AF65-F5344CB8AC3E}">
        <p14:creationId xmlns:p14="http://schemas.microsoft.com/office/powerpoint/2010/main" val="339337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24135F"/>
                </a:solidFill>
              </a:rPr>
              <a:t>Maintenance loan</a:t>
            </a:r>
          </a:p>
        </p:txBody>
      </p:sp>
      <p:sp>
        <p:nvSpPr>
          <p:cNvPr id="3" name="Content Placeholder 2"/>
          <p:cNvSpPr>
            <a:spLocks noGrp="1"/>
          </p:cNvSpPr>
          <p:nvPr>
            <p:ph idx="1"/>
          </p:nvPr>
        </p:nvSpPr>
        <p:spPr>
          <a:xfrm>
            <a:off x="407988" y="1368000"/>
            <a:ext cx="8553132" cy="4376600"/>
          </a:xfrm>
        </p:spPr>
        <p:txBody>
          <a:bodyPr>
            <a:noAutofit/>
          </a:bodyPr>
          <a:lstStyle/>
          <a:p>
            <a:pPr fontAlgn="base">
              <a:lnSpc>
                <a:spcPct val="100000"/>
              </a:lnSpc>
              <a:spcAft>
                <a:spcPts val="600"/>
              </a:spcAft>
            </a:pP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The government also provides a maintenance – or living costs - loan that is designed to help towards your living costs. </a:t>
            </a:r>
          </a:p>
          <a:p>
            <a:pPr fontAlgn="base">
              <a:lnSpc>
                <a:spcPct val="100000"/>
              </a:lnSpc>
              <a:spcAft>
                <a:spcPts val="600"/>
              </a:spcAft>
            </a:pPr>
            <a:r>
              <a:rPr lang="en-GB" sz="1900" dirty="0" smtClean="0">
                <a:latin typeface="Helvetica Neue Medium" panose="02000503000000020004" pitchFamily="2" charset="0"/>
                <a:ea typeface="Helvetica Neue Medium" panose="02000503000000020004" pitchFamily="2" charset="0"/>
                <a:cs typeface="Helvetica Neue Medium" panose="02000503000000020004" pitchFamily="2" charset="0"/>
              </a:rPr>
              <a:t>The </a:t>
            </a: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amount depends on your circumstances, including your household income and where you live and study</a:t>
            </a:r>
          </a:p>
          <a:p>
            <a:pPr fontAlgn="base">
              <a:lnSpc>
                <a:spcPct val="100000"/>
              </a:lnSpc>
              <a:spcAft>
                <a:spcPts val="600"/>
              </a:spcAft>
            </a:pPr>
            <a:r>
              <a:rPr lang="en-GB" sz="1900" dirty="0" smtClean="0">
                <a:latin typeface="Helvetica Neue Medium" panose="02000503000000020004" pitchFamily="2" charset="0"/>
                <a:ea typeface="Helvetica Neue Medium" panose="02000503000000020004" pitchFamily="2" charset="0"/>
                <a:cs typeface="Helvetica Neue Medium" panose="02000503000000020004" pitchFamily="2" charset="0"/>
              </a:rPr>
              <a:t>You </a:t>
            </a: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may also be eligible for an additional long course loan for certain full-time courses</a:t>
            </a:r>
          </a:p>
          <a:p>
            <a:pPr fontAlgn="base">
              <a:lnSpc>
                <a:spcPct val="100000"/>
              </a:lnSpc>
              <a:spcAft>
                <a:spcPts val="600"/>
              </a:spcAft>
            </a:pPr>
            <a:r>
              <a:rPr lang="en-GB" sz="1900" dirty="0" smtClean="0">
                <a:latin typeface="Helvetica Neue Medium" panose="02000503000000020004" pitchFamily="2" charset="0"/>
                <a:ea typeface="Helvetica Neue Medium" panose="02000503000000020004" pitchFamily="2" charset="0"/>
                <a:cs typeface="Helvetica Neue Medium" panose="02000503000000020004" pitchFamily="2" charset="0"/>
              </a:rPr>
              <a:t>Once </a:t>
            </a: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you have applied for the loan, it’s paid into your bank account in three instalments at the start of each term</a:t>
            </a:r>
          </a:p>
          <a:p>
            <a:pPr fontAlgn="base">
              <a:lnSpc>
                <a:spcPct val="100000"/>
              </a:lnSpc>
              <a:spcAft>
                <a:spcPts val="600"/>
              </a:spcAft>
            </a:pPr>
            <a:r>
              <a:rPr lang="en-GB" sz="1900" dirty="0" smtClean="0">
                <a:latin typeface="Helvetica Neue Medium" panose="02000503000000020004" pitchFamily="2" charset="0"/>
                <a:ea typeface="Helvetica Neue Medium" panose="02000503000000020004" pitchFamily="2" charset="0"/>
                <a:cs typeface="Helvetica Neue Medium" panose="02000503000000020004" pitchFamily="2" charset="0"/>
              </a:rPr>
              <a:t>Then </a:t>
            </a: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it’s up to you to plan your budget and be smart about spending!</a:t>
            </a:r>
          </a:p>
        </p:txBody>
      </p:sp>
      <p:sp>
        <p:nvSpPr>
          <p:cNvPr id="4" name="Rectangle 3">
            <a:extLst>
              <a:ext uri="{FF2B5EF4-FFF2-40B4-BE49-F238E27FC236}">
                <a16:creationId xmlns:a16="http://schemas.microsoft.com/office/drawing/2014/main" id="{F7D17F0E-701D-5640-8F67-F0B3C5224354}"/>
              </a:ext>
            </a:extLst>
          </p:cNvPr>
          <p:cNvSpPr/>
          <p:nvPr/>
        </p:nvSpPr>
        <p:spPr>
          <a:xfrm>
            <a:off x="0" y="6138000"/>
            <a:ext cx="12192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B9447D0-C588-5643-BF90-EE7223681EC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89996" y="6313049"/>
            <a:ext cx="1229324" cy="412976"/>
          </a:xfrm>
          <a:prstGeom prst="rect">
            <a:avLst/>
          </a:prstGeom>
        </p:spPr>
      </p:pic>
    </p:spTree>
    <p:extLst>
      <p:ext uri="{BB962C8B-B14F-4D97-AF65-F5344CB8AC3E}">
        <p14:creationId xmlns:p14="http://schemas.microsoft.com/office/powerpoint/2010/main" val="181507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441325"/>
            <a:ext cx="7783512" cy="574675"/>
          </a:xfrm>
        </p:spPr>
        <p:txBody>
          <a:bodyPr>
            <a:noAutofit/>
          </a:bodyPr>
          <a:lstStyle/>
          <a:p>
            <a:r>
              <a:rPr lang="en-GB" dirty="0">
                <a:solidFill>
                  <a:srgbClr val="24135F"/>
                </a:solidFill>
              </a:rPr>
              <a:t>Full-time maintenance loan – </a:t>
            </a:r>
            <a:r>
              <a:rPr lang="en-GB" b="0" dirty="0">
                <a:solidFill>
                  <a:srgbClr val="24135F"/>
                </a:solidFill>
                <a:latin typeface="Helvetica Neue Light" panose="02000403000000020004" pitchFamily="2" charset="0"/>
                <a:ea typeface="Helvetica Neue Light" panose="02000403000000020004" pitchFamily="2" charset="0"/>
              </a:rPr>
              <a:t>maximum amounts for 2020/21</a:t>
            </a:r>
          </a:p>
        </p:txBody>
      </p:sp>
      <p:graphicFrame>
        <p:nvGraphicFramePr>
          <p:cNvPr id="4" name="Chart 3"/>
          <p:cNvGraphicFramePr/>
          <p:nvPr>
            <p:extLst>
              <p:ext uri="{D42A27DB-BD31-4B8C-83A1-F6EECF244321}">
                <p14:modId xmlns:p14="http://schemas.microsoft.com/office/powerpoint/2010/main" val="931980741"/>
              </p:ext>
            </p:extLst>
          </p:nvPr>
        </p:nvGraphicFramePr>
        <p:xfrm>
          <a:off x="330200" y="1837113"/>
          <a:ext cx="8406476" cy="469068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6793F4ED-E803-2043-9CA1-F4C6DBB7CC3A}"/>
              </a:ext>
            </a:extLst>
          </p:cNvPr>
          <p:cNvSpPr/>
          <p:nvPr/>
        </p:nvSpPr>
        <p:spPr>
          <a:xfrm>
            <a:off x="9321800" y="0"/>
            <a:ext cx="2870200" cy="6858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3A23E89-E56A-974C-96BD-04C6F7D19446}"/>
              </a:ext>
            </a:extLst>
          </p:cNvPr>
          <p:cNvSpPr/>
          <p:nvPr/>
        </p:nvSpPr>
        <p:spPr>
          <a:xfrm>
            <a:off x="9664700" y="4064000"/>
            <a:ext cx="2032000" cy="20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24135F"/>
                </a:solidFill>
                <a:latin typeface="Helvetica Neue" panose="02000503000000020004" pitchFamily="2" charset="0"/>
                <a:ea typeface="Helvetica Neue" panose="02000503000000020004" pitchFamily="2" charset="0"/>
                <a:cs typeface="Helvetica Neue" panose="02000503000000020004" pitchFamily="2" charset="0"/>
                <a:hlinkClick r:id="rId4">
                  <a:extLst>
                    <a:ext uri="{A12FA001-AC4F-418D-AE19-62706E023703}">
                      <ahyp:hlinkClr xmlns="" xmlns:ahyp="http://schemas.microsoft.com/office/drawing/2018/hyperlinkcolor" val="tx"/>
                    </a:ext>
                  </a:extLst>
                </a:hlinkClick>
              </a:rPr>
              <a:t>Work out what you can apply for at</a:t>
            </a:r>
          </a:p>
          <a:p>
            <a:pPr algn="ctr"/>
            <a:r>
              <a:rPr lang="en-GB" sz="1400" b="1" dirty="0">
                <a:solidFill>
                  <a:srgbClr val="24135F"/>
                </a:solidFill>
                <a:latin typeface="Helvetica Neue" panose="02000503000000020004" pitchFamily="2" charset="0"/>
                <a:ea typeface="Helvetica Neue" panose="02000503000000020004" pitchFamily="2" charset="0"/>
                <a:cs typeface="Helvetica Neue" panose="02000503000000020004" pitchFamily="2" charset="0"/>
                <a:hlinkClick r:id="rId4">
                  <a:extLst>
                    <a:ext uri="{A12FA001-AC4F-418D-AE19-62706E023703}">
                      <ahyp:hlinkClr xmlns="" xmlns:ahyp="http://schemas.microsoft.com/office/drawing/2018/hyperlinkcolor" val="tx"/>
                    </a:ext>
                  </a:extLst>
                </a:hlinkClick>
              </a:rPr>
              <a:t>gov.uk/student-finance-calculator</a:t>
            </a:r>
            <a:endParaRPr lang="en-GB" sz="1400" b="1" dirty="0">
              <a:solidFill>
                <a:srgbClr val="24135F"/>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5" name="Picture 4">
            <a:extLst>
              <a:ext uri="{FF2B5EF4-FFF2-40B4-BE49-F238E27FC236}">
                <a16:creationId xmlns:a16="http://schemas.microsoft.com/office/drawing/2014/main" id="{B37A8687-D920-F049-9104-CE83369018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852002">
            <a:off x="11085814" y="5763087"/>
            <a:ext cx="683436" cy="871970"/>
          </a:xfrm>
          <a:prstGeom prst="rect">
            <a:avLst/>
          </a:prstGeom>
        </p:spPr>
      </p:pic>
    </p:spTree>
    <p:extLst>
      <p:ext uri="{BB962C8B-B14F-4D97-AF65-F5344CB8AC3E}">
        <p14:creationId xmlns:p14="http://schemas.microsoft.com/office/powerpoint/2010/main" val="320487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E33400-F3D7-1146-B77D-0693CA66BCEB}"/>
              </a:ext>
            </a:extLst>
          </p:cNvPr>
          <p:cNvSpPr/>
          <p:nvPr/>
        </p:nvSpPr>
        <p:spPr>
          <a:xfrm>
            <a:off x="0" y="1757130"/>
            <a:ext cx="12192000" cy="5100870"/>
          </a:xfrm>
          <a:prstGeom prst="rect">
            <a:avLst/>
          </a:prstGeom>
          <a:solidFill>
            <a:srgbClr val="241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7988" y="441325"/>
            <a:ext cx="9774398" cy="574675"/>
          </a:xfrm>
        </p:spPr>
        <p:txBody>
          <a:bodyPr>
            <a:noAutofit/>
          </a:bodyPr>
          <a:lstStyle/>
          <a:p>
            <a:r>
              <a:rPr lang="en-GB" dirty="0">
                <a:solidFill>
                  <a:srgbClr val="24135F"/>
                </a:solidFill>
              </a:rPr>
              <a:t>Living away from home and studying outside London</a:t>
            </a:r>
          </a:p>
        </p:txBody>
      </p:sp>
      <p:graphicFrame>
        <p:nvGraphicFramePr>
          <p:cNvPr id="6" name="Chart 5"/>
          <p:cNvGraphicFramePr/>
          <p:nvPr>
            <p:extLst>
              <p:ext uri="{D42A27DB-BD31-4B8C-83A1-F6EECF244321}">
                <p14:modId xmlns:p14="http://schemas.microsoft.com/office/powerpoint/2010/main" val="954274499"/>
              </p:ext>
            </p:extLst>
          </p:nvPr>
        </p:nvGraphicFramePr>
        <p:xfrm>
          <a:off x="889000" y="2098800"/>
          <a:ext cx="10414800" cy="413905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6314804"/>
            <a:ext cx="12192000" cy="307777"/>
          </a:xfrm>
          <a:prstGeom prst="rect">
            <a:avLst/>
          </a:prstGeom>
          <a:noFill/>
        </p:spPr>
        <p:txBody>
          <a:bodyPr wrap="square" rtlCol="0">
            <a:spAutoFit/>
          </a:bodyPr>
          <a:lstStyle/>
          <a:p>
            <a:pPr algn="ctr"/>
            <a:r>
              <a:rPr lang="en-GB" sz="14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Household income</a:t>
            </a:r>
          </a:p>
        </p:txBody>
      </p:sp>
      <p:sp>
        <p:nvSpPr>
          <p:cNvPr id="9" name="TextBox 8">
            <a:extLst>
              <a:ext uri="{FF2B5EF4-FFF2-40B4-BE49-F238E27FC236}">
                <a16:creationId xmlns:a16="http://schemas.microsoft.com/office/drawing/2014/main" id="{27E30CC1-8AE7-F540-A378-04F0FF976F4B}"/>
              </a:ext>
            </a:extLst>
          </p:cNvPr>
          <p:cNvSpPr txBox="1"/>
          <p:nvPr/>
        </p:nvSpPr>
        <p:spPr>
          <a:xfrm>
            <a:off x="4087485" y="1829487"/>
            <a:ext cx="3712957" cy="384721"/>
          </a:xfrm>
          <a:prstGeom prst="rect">
            <a:avLst/>
          </a:prstGeom>
          <a:noFill/>
        </p:spPr>
        <p:txBody>
          <a:bodyPr wrap="square" rtlCol="0">
            <a:spAutoFit/>
          </a:bodyPr>
          <a:lstStyle/>
          <a:p>
            <a:pPr fontAlgn="base">
              <a:lnSpc>
                <a:spcPct val="100000"/>
              </a:lnSpc>
              <a:spcAft>
                <a:spcPts val="600"/>
              </a:spcAft>
            </a:pPr>
            <a:r>
              <a:rPr lang="en-GB" sz="1900" dirty="0">
                <a:solidFill>
                  <a:srgbClr val="EAAA00"/>
                </a:solidFill>
                <a:latin typeface="Helvetica Neue Medium" panose="02000503000000020004" pitchFamily="2" charset="0"/>
                <a:ea typeface="Helvetica Neue Medium" panose="02000503000000020004" pitchFamily="2" charset="0"/>
                <a:cs typeface="Helvetica Neue Medium" panose="02000503000000020004" pitchFamily="2" charset="0"/>
              </a:rPr>
              <a:t>Maximum loan depending on household income</a:t>
            </a:r>
          </a:p>
        </p:txBody>
      </p:sp>
    </p:spTree>
    <p:extLst>
      <p:ext uri="{BB962C8B-B14F-4D97-AF65-F5344CB8AC3E}">
        <p14:creationId xmlns:p14="http://schemas.microsoft.com/office/powerpoint/2010/main" val="67371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1C6D68-E33D-9944-9ED5-CED4830216B4}"/>
              </a:ext>
            </a:extLst>
          </p:cNvPr>
          <p:cNvSpPr/>
          <p:nvPr/>
        </p:nvSpPr>
        <p:spPr>
          <a:xfrm>
            <a:off x="0" y="1757130"/>
            <a:ext cx="12192000" cy="5100870"/>
          </a:xfrm>
          <a:prstGeom prst="rect">
            <a:avLst/>
          </a:prstGeom>
          <a:solidFill>
            <a:srgbClr val="241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EAB272A-13CA-D442-B88E-D3C0C2C20710}"/>
              </a:ext>
            </a:extLst>
          </p:cNvPr>
          <p:cNvSpPr txBox="1"/>
          <p:nvPr/>
        </p:nvSpPr>
        <p:spPr>
          <a:xfrm>
            <a:off x="0" y="6314804"/>
            <a:ext cx="12192000" cy="307777"/>
          </a:xfrm>
          <a:prstGeom prst="rect">
            <a:avLst/>
          </a:prstGeom>
          <a:noFill/>
        </p:spPr>
        <p:txBody>
          <a:bodyPr wrap="square" rtlCol="0">
            <a:spAutoFit/>
          </a:bodyPr>
          <a:lstStyle/>
          <a:p>
            <a:pPr algn="ctr"/>
            <a:r>
              <a:rPr lang="en-GB" sz="14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Household income</a:t>
            </a:r>
          </a:p>
        </p:txBody>
      </p:sp>
      <p:sp>
        <p:nvSpPr>
          <p:cNvPr id="2" name="Title 1"/>
          <p:cNvSpPr>
            <a:spLocks noGrp="1"/>
          </p:cNvSpPr>
          <p:nvPr>
            <p:ph type="title"/>
          </p:nvPr>
        </p:nvSpPr>
        <p:spPr>
          <a:xfrm>
            <a:off x="407988" y="441325"/>
            <a:ext cx="9100222" cy="759794"/>
          </a:xfrm>
        </p:spPr>
        <p:txBody>
          <a:bodyPr>
            <a:noAutofit/>
          </a:bodyPr>
          <a:lstStyle/>
          <a:p>
            <a:r>
              <a:rPr lang="en-GB" dirty="0">
                <a:solidFill>
                  <a:srgbClr val="24135F"/>
                </a:solidFill>
              </a:rPr>
              <a:t>Living away from home and studying inside London</a:t>
            </a:r>
            <a:endParaRPr lang="en-GB" sz="2800" dirty="0">
              <a:solidFill>
                <a:srgbClr val="24135F"/>
              </a:solidFill>
            </a:endParaRPr>
          </a:p>
        </p:txBody>
      </p:sp>
      <p:graphicFrame>
        <p:nvGraphicFramePr>
          <p:cNvPr id="6" name="Chart 5"/>
          <p:cNvGraphicFramePr/>
          <p:nvPr>
            <p:extLst>
              <p:ext uri="{D42A27DB-BD31-4B8C-83A1-F6EECF244321}">
                <p14:modId xmlns:p14="http://schemas.microsoft.com/office/powerpoint/2010/main" val="3189930396"/>
              </p:ext>
            </p:extLst>
          </p:nvPr>
        </p:nvGraphicFramePr>
        <p:xfrm>
          <a:off x="888600" y="2098800"/>
          <a:ext cx="10414800" cy="413905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27E30CC1-8AE7-F540-A378-04F0FF976F4B}"/>
              </a:ext>
            </a:extLst>
          </p:cNvPr>
          <p:cNvSpPr txBox="1"/>
          <p:nvPr/>
        </p:nvSpPr>
        <p:spPr>
          <a:xfrm>
            <a:off x="4087485" y="1829487"/>
            <a:ext cx="3712957" cy="384721"/>
          </a:xfrm>
          <a:prstGeom prst="rect">
            <a:avLst/>
          </a:prstGeom>
          <a:noFill/>
        </p:spPr>
        <p:txBody>
          <a:bodyPr wrap="square" rtlCol="0">
            <a:spAutoFit/>
          </a:bodyPr>
          <a:lstStyle/>
          <a:p>
            <a:pPr fontAlgn="base">
              <a:lnSpc>
                <a:spcPct val="100000"/>
              </a:lnSpc>
              <a:spcAft>
                <a:spcPts val="600"/>
              </a:spcAft>
            </a:pPr>
            <a:r>
              <a:rPr lang="en-GB" sz="1900" dirty="0">
                <a:solidFill>
                  <a:srgbClr val="EAAA00"/>
                </a:solidFill>
                <a:latin typeface="Helvetica Neue Medium" panose="02000503000000020004" pitchFamily="2" charset="0"/>
                <a:ea typeface="Helvetica Neue Medium" panose="02000503000000020004" pitchFamily="2" charset="0"/>
                <a:cs typeface="Helvetica Neue Medium" panose="02000503000000020004" pitchFamily="2" charset="0"/>
              </a:rPr>
              <a:t>Maximum loan depending on household income</a:t>
            </a:r>
          </a:p>
        </p:txBody>
      </p:sp>
    </p:spTree>
    <p:extLst>
      <p:ext uri="{BB962C8B-B14F-4D97-AF65-F5344CB8AC3E}">
        <p14:creationId xmlns:p14="http://schemas.microsoft.com/office/powerpoint/2010/main" val="97990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30EB3C-0114-2D4E-BEC1-010AC0D983E2}"/>
              </a:ext>
            </a:extLst>
          </p:cNvPr>
          <p:cNvSpPr/>
          <p:nvPr/>
        </p:nvSpPr>
        <p:spPr>
          <a:xfrm>
            <a:off x="0" y="1255363"/>
            <a:ext cx="12192000" cy="5602637"/>
          </a:xfrm>
          <a:prstGeom prst="rect">
            <a:avLst/>
          </a:prstGeom>
          <a:solidFill>
            <a:srgbClr val="241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9024FD6-6125-A145-B76A-675B81B51229}"/>
              </a:ext>
            </a:extLst>
          </p:cNvPr>
          <p:cNvSpPr txBox="1"/>
          <p:nvPr/>
        </p:nvSpPr>
        <p:spPr>
          <a:xfrm>
            <a:off x="0" y="6314804"/>
            <a:ext cx="12192000" cy="307777"/>
          </a:xfrm>
          <a:prstGeom prst="rect">
            <a:avLst/>
          </a:prstGeom>
          <a:noFill/>
        </p:spPr>
        <p:txBody>
          <a:bodyPr wrap="square" rtlCol="0">
            <a:spAutoFit/>
          </a:bodyPr>
          <a:lstStyle/>
          <a:p>
            <a:pPr algn="ctr"/>
            <a:r>
              <a:rPr lang="en-GB" sz="14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Household income</a:t>
            </a:r>
          </a:p>
        </p:txBody>
      </p:sp>
      <p:sp>
        <p:nvSpPr>
          <p:cNvPr id="2" name="Title 1"/>
          <p:cNvSpPr>
            <a:spLocks noGrp="1"/>
          </p:cNvSpPr>
          <p:nvPr>
            <p:ph type="title"/>
          </p:nvPr>
        </p:nvSpPr>
        <p:spPr/>
        <p:txBody>
          <a:bodyPr>
            <a:noAutofit/>
          </a:bodyPr>
          <a:lstStyle/>
          <a:p>
            <a:r>
              <a:rPr lang="en-GB" dirty="0">
                <a:solidFill>
                  <a:srgbClr val="24135F"/>
                </a:solidFill>
              </a:rPr>
              <a:t>Living with parents</a:t>
            </a:r>
            <a:endParaRPr lang="en-GB" sz="2800" dirty="0">
              <a:solidFill>
                <a:srgbClr val="24135F"/>
              </a:solidFill>
            </a:endParaRPr>
          </a:p>
        </p:txBody>
      </p:sp>
      <p:graphicFrame>
        <p:nvGraphicFramePr>
          <p:cNvPr id="6" name="Chart 5"/>
          <p:cNvGraphicFramePr/>
          <p:nvPr>
            <p:extLst>
              <p:ext uri="{D42A27DB-BD31-4B8C-83A1-F6EECF244321}">
                <p14:modId xmlns:p14="http://schemas.microsoft.com/office/powerpoint/2010/main" val="3101346750"/>
              </p:ext>
            </p:extLst>
          </p:nvPr>
        </p:nvGraphicFramePr>
        <p:xfrm>
          <a:off x="889000" y="1794789"/>
          <a:ext cx="10414000" cy="4140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27E30CC1-8AE7-F540-A378-04F0FF976F4B}"/>
              </a:ext>
            </a:extLst>
          </p:cNvPr>
          <p:cNvSpPr txBox="1"/>
          <p:nvPr/>
        </p:nvSpPr>
        <p:spPr>
          <a:xfrm>
            <a:off x="4035233" y="1396015"/>
            <a:ext cx="3712957" cy="384721"/>
          </a:xfrm>
          <a:prstGeom prst="rect">
            <a:avLst/>
          </a:prstGeom>
          <a:noFill/>
        </p:spPr>
        <p:txBody>
          <a:bodyPr wrap="square" rtlCol="0">
            <a:spAutoFit/>
          </a:bodyPr>
          <a:lstStyle/>
          <a:p>
            <a:pPr fontAlgn="base">
              <a:lnSpc>
                <a:spcPct val="100000"/>
              </a:lnSpc>
              <a:spcAft>
                <a:spcPts val="600"/>
              </a:spcAft>
            </a:pPr>
            <a:r>
              <a:rPr lang="en-GB" sz="1900" dirty="0">
                <a:solidFill>
                  <a:srgbClr val="EAAA00"/>
                </a:solidFill>
                <a:latin typeface="Helvetica Neue Medium" panose="02000503000000020004" pitchFamily="2" charset="0"/>
                <a:ea typeface="Helvetica Neue Medium" panose="02000503000000020004" pitchFamily="2" charset="0"/>
                <a:cs typeface="Helvetica Neue Medium" panose="02000503000000020004" pitchFamily="2" charset="0"/>
              </a:rPr>
              <a:t>Maximum loan depending on household income</a:t>
            </a:r>
          </a:p>
        </p:txBody>
      </p:sp>
    </p:spTree>
    <p:extLst>
      <p:ext uri="{BB962C8B-B14F-4D97-AF65-F5344CB8AC3E}">
        <p14:creationId xmlns:p14="http://schemas.microsoft.com/office/powerpoint/2010/main" val="23390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24135F"/>
                </a:solidFill>
              </a:rPr>
              <a:t>Repaying your loan</a:t>
            </a:r>
          </a:p>
        </p:txBody>
      </p:sp>
      <p:sp>
        <p:nvSpPr>
          <p:cNvPr id="3" name="Content Placeholder 2"/>
          <p:cNvSpPr>
            <a:spLocks noGrp="1"/>
          </p:cNvSpPr>
          <p:nvPr>
            <p:ph idx="1"/>
          </p:nvPr>
        </p:nvSpPr>
        <p:spPr>
          <a:xfrm>
            <a:off x="407988" y="1368000"/>
            <a:ext cx="9541924" cy="4376600"/>
          </a:xfrm>
        </p:spPr>
        <p:txBody>
          <a:bodyPr>
            <a:noAutofit/>
          </a:bodyPr>
          <a:lstStyle/>
          <a:p>
            <a:pPr marL="230400" fontAlgn="base">
              <a:lnSpc>
                <a:spcPct val="100000"/>
              </a:lnSpc>
              <a:spcAft>
                <a:spcPts val="600"/>
              </a:spcAft>
            </a:pP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Your tuition fee loan and maintenance loan are combined for repayment purposes</a:t>
            </a:r>
          </a:p>
          <a:p>
            <a:pPr marL="230400" fontAlgn="base">
              <a:lnSpc>
                <a:spcPct val="100000"/>
              </a:lnSpc>
            </a:pP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You will only need to start making repayments</a:t>
            </a:r>
          </a:p>
          <a:p>
            <a:pPr marL="518400" lvl="1" indent="-285750" fontAlgn="base">
              <a:lnSpc>
                <a:spcPct val="100000"/>
              </a:lnSpc>
              <a:spcBef>
                <a:spcPts val="1000"/>
              </a:spcBef>
              <a:buFont typeface="Courier New" panose="02070309020205020404" pitchFamily="49" charset="0"/>
              <a:buChar char="o"/>
            </a:pPr>
            <a:r>
              <a:rPr lang="en-GB" sz="1600" dirty="0">
                <a:latin typeface="Helvetica Neue Light" panose="02000403000000020004" pitchFamily="2" charset="0"/>
                <a:ea typeface="Helvetica Neue Light" panose="02000403000000020004" pitchFamily="2" charset="0"/>
                <a:cs typeface="Helvetica Neue Medium" panose="02000503000000020004" pitchFamily="2" charset="0"/>
              </a:rPr>
              <a:t>From the April after you’ve left your course, AND</a:t>
            </a:r>
          </a:p>
          <a:p>
            <a:pPr marL="518400" lvl="1" indent="-285750" fontAlgn="base">
              <a:lnSpc>
                <a:spcPct val="100000"/>
              </a:lnSpc>
              <a:spcBef>
                <a:spcPts val="1000"/>
              </a:spcBef>
              <a:spcAft>
                <a:spcPts val="600"/>
              </a:spcAft>
              <a:buFont typeface="Courier New" panose="02070309020205020404" pitchFamily="49" charset="0"/>
              <a:buChar char="o"/>
            </a:pPr>
            <a:r>
              <a:rPr lang="en-GB" sz="1600" dirty="0">
                <a:latin typeface="Helvetica Neue Light" panose="02000403000000020004" pitchFamily="2" charset="0"/>
                <a:ea typeface="Helvetica Neue Light" panose="02000403000000020004" pitchFamily="2" charset="0"/>
                <a:cs typeface="Helvetica Neue Medium" panose="02000503000000020004" pitchFamily="2" charset="0"/>
              </a:rPr>
              <a:t>If you’re earning above a certain level: £25,725 a year / £2,143 a month / £494 a week </a:t>
            </a:r>
            <a:br>
              <a:rPr lang="en-GB" sz="1600" dirty="0">
                <a:latin typeface="Helvetica Neue Light" panose="02000403000000020004" pitchFamily="2" charset="0"/>
                <a:ea typeface="Helvetica Neue Light" panose="02000403000000020004" pitchFamily="2" charset="0"/>
                <a:cs typeface="Helvetica Neue Medium" panose="02000503000000020004" pitchFamily="2" charset="0"/>
              </a:rPr>
            </a:br>
            <a:r>
              <a:rPr lang="en-GB" sz="1600" dirty="0">
                <a:latin typeface="Helvetica Neue Light" panose="02000403000000020004" pitchFamily="2" charset="0"/>
                <a:ea typeface="Helvetica Neue Light" panose="02000403000000020004" pitchFamily="2" charset="0"/>
                <a:cs typeface="Helvetica Neue Medium" panose="02000503000000020004" pitchFamily="2" charset="0"/>
              </a:rPr>
              <a:t>(this is called the </a:t>
            </a:r>
            <a:r>
              <a:rPr lang="en-GB" sz="1600" dirty="0" smtClean="0">
                <a:latin typeface="Helvetica Neue Light" panose="02000403000000020004" pitchFamily="2" charset="0"/>
                <a:ea typeface="Helvetica Neue Light" panose="02000403000000020004" pitchFamily="2" charset="0"/>
                <a:cs typeface="Helvetica Neue Medium" panose="02000503000000020004" pitchFamily="2" charset="0"/>
              </a:rPr>
              <a:t>‘repayment </a:t>
            </a:r>
            <a:r>
              <a:rPr lang="en-GB" sz="1600" dirty="0">
                <a:latin typeface="Helvetica Neue Light" panose="02000403000000020004" pitchFamily="2" charset="0"/>
                <a:ea typeface="Helvetica Neue Light" panose="02000403000000020004" pitchFamily="2" charset="0"/>
                <a:cs typeface="Helvetica Neue Medium" panose="02000503000000020004" pitchFamily="2" charset="0"/>
              </a:rPr>
              <a:t>threshold’)</a:t>
            </a:r>
          </a:p>
          <a:p>
            <a:pPr marL="230400" fontAlgn="base">
              <a:lnSpc>
                <a:spcPct val="100000"/>
              </a:lnSpc>
              <a:spcAft>
                <a:spcPts val="600"/>
              </a:spcAft>
            </a:pP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You only ever repay a percentage of what you earn above </a:t>
            </a:r>
            <a:r>
              <a:rPr lang="en-GB" sz="1900" dirty="0" smtClean="0">
                <a:latin typeface="Helvetica Neue Medium" panose="02000503000000020004" pitchFamily="2" charset="0"/>
                <a:ea typeface="Helvetica Neue Medium" panose="02000503000000020004" pitchFamily="2" charset="0"/>
                <a:cs typeface="Helvetica Neue Medium" panose="02000503000000020004" pitchFamily="2" charset="0"/>
              </a:rPr>
              <a:t>the repayment </a:t>
            </a: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threshold</a:t>
            </a:r>
          </a:p>
          <a:p>
            <a:pPr marL="230400" fontAlgn="base">
              <a:lnSpc>
                <a:spcPct val="100000"/>
              </a:lnSpc>
              <a:spcAft>
                <a:spcPts val="600"/>
              </a:spcAft>
            </a:pP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Payments taken direct from salary for most people</a:t>
            </a:r>
          </a:p>
          <a:p>
            <a:pPr>
              <a:lnSpc>
                <a:spcPct val="100000"/>
              </a:lnSpc>
            </a:pPr>
            <a:endPar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a:lnSpc>
                <a:spcPct val="100000"/>
              </a:lnSpc>
            </a:pPr>
            <a:endPar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4" name="Rectangle 3">
            <a:extLst>
              <a:ext uri="{FF2B5EF4-FFF2-40B4-BE49-F238E27FC236}">
                <a16:creationId xmlns:a16="http://schemas.microsoft.com/office/drawing/2014/main" id="{B05C2094-94FF-6440-B5DF-A64FFD3110BF}"/>
              </a:ext>
            </a:extLst>
          </p:cNvPr>
          <p:cNvSpPr/>
          <p:nvPr/>
        </p:nvSpPr>
        <p:spPr>
          <a:xfrm>
            <a:off x="0" y="6138000"/>
            <a:ext cx="12192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198B6A6-048D-E84E-82D6-48314464FE9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89996" y="6313049"/>
            <a:ext cx="1229324" cy="412976"/>
          </a:xfrm>
          <a:prstGeom prst="rect">
            <a:avLst/>
          </a:prstGeom>
        </p:spPr>
      </p:pic>
    </p:spTree>
    <p:extLst>
      <p:ext uri="{BB962C8B-B14F-4D97-AF65-F5344CB8AC3E}">
        <p14:creationId xmlns:p14="http://schemas.microsoft.com/office/powerpoint/2010/main" val="203994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solidFill>
                  <a:srgbClr val="24135F"/>
                </a:solidFill>
              </a:rPr>
              <a:t>Repaying your loan – </a:t>
            </a:r>
            <a:r>
              <a:rPr lang="en-GB" b="0" dirty="0">
                <a:solidFill>
                  <a:srgbClr val="24135F"/>
                </a:solidFill>
                <a:latin typeface="Helvetica Neue Light" panose="02000403000000020004" pitchFamily="2" charset="0"/>
                <a:ea typeface="Helvetica Neue Light" panose="02000403000000020004" pitchFamily="2" charset="0"/>
              </a:rPr>
              <a:t>earnings of £27,725</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97247696"/>
              </p:ext>
            </p:extLst>
          </p:nvPr>
        </p:nvGraphicFramePr>
        <p:xfrm>
          <a:off x="597600" y="1652400"/>
          <a:ext cx="6858000" cy="40176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2C93283A-44CC-9149-82AF-B1498E66EBE3}"/>
              </a:ext>
            </a:extLst>
          </p:cNvPr>
          <p:cNvSpPr/>
          <p:nvPr/>
        </p:nvSpPr>
        <p:spPr>
          <a:xfrm>
            <a:off x="0" y="6138000"/>
            <a:ext cx="12192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DEA5D08-93C4-7C4C-94F7-58D06F2816A1}"/>
              </a:ext>
            </a:extLst>
          </p:cNvPr>
          <p:cNvCxnSpPr/>
          <p:nvPr/>
        </p:nvCxnSpPr>
        <p:spPr>
          <a:xfrm>
            <a:off x="5078912" y="2755616"/>
            <a:ext cx="2556000" cy="0"/>
          </a:xfrm>
          <a:prstGeom prst="line">
            <a:avLst/>
          </a:prstGeom>
          <a:ln w="635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8" name="TextBox 7"/>
          <p:cNvSpPr txBox="1">
            <a:spLocks/>
          </p:cNvSpPr>
          <p:nvPr/>
        </p:nvSpPr>
        <p:spPr>
          <a:xfrm>
            <a:off x="7580809" y="2240878"/>
            <a:ext cx="3834000" cy="1029476"/>
          </a:xfrm>
          <a:prstGeom prst="rect">
            <a:avLst/>
          </a:prstGeom>
          <a:solidFill>
            <a:srgbClr val="EAAA00"/>
          </a:solidFill>
        </p:spPr>
        <p:txBody>
          <a:bodyPr wrap="square" lIns="180000" tIns="144000" rIns="180000" bIns="144000" rtlCol="0">
            <a:spAutoFit/>
          </a:bodyPr>
          <a:lstStyle/>
          <a:p>
            <a:r>
              <a:rPr lang="en-GB" sz="16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You pay 9% of the £2,000 you earn </a:t>
            </a:r>
            <a:r>
              <a:rPr lang="en-GB" sz="1600" b="1"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above</a:t>
            </a:r>
            <a:r>
              <a:rPr lang="en-GB" sz="16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 the repayment threshold; that is £180 each year or £15 each month</a:t>
            </a:r>
          </a:p>
        </p:txBody>
      </p:sp>
      <p:cxnSp>
        <p:nvCxnSpPr>
          <p:cNvPr id="13" name="Straight Connector 12">
            <a:extLst>
              <a:ext uri="{FF2B5EF4-FFF2-40B4-BE49-F238E27FC236}">
                <a16:creationId xmlns:a16="http://schemas.microsoft.com/office/drawing/2014/main" id="{94276075-DA3A-5944-B0D6-6CB3D94D9E5E}"/>
              </a:ext>
            </a:extLst>
          </p:cNvPr>
          <p:cNvCxnSpPr/>
          <p:nvPr/>
        </p:nvCxnSpPr>
        <p:spPr>
          <a:xfrm>
            <a:off x="5078912" y="4341665"/>
            <a:ext cx="2556000" cy="0"/>
          </a:xfrm>
          <a:prstGeom prst="line">
            <a:avLst/>
          </a:prstGeom>
          <a:ln w="63500" cap="rnd">
            <a:solidFill>
              <a:srgbClr val="EAAA00"/>
            </a:solidFill>
            <a:prstDash val="sysDot"/>
            <a:roun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80809" y="3914567"/>
            <a:ext cx="3834000" cy="855958"/>
          </a:xfrm>
          <a:prstGeom prst="rect">
            <a:avLst/>
          </a:prstGeom>
          <a:solidFill>
            <a:srgbClr val="24135F"/>
          </a:solidFill>
        </p:spPr>
        <p:txBody>
          <a:bodyPr wrap="square" lIns="180000" tIns="180000" rIns="180000" bIns="180000" rtlCol="0">
            <a:spAutoFit/>
          </a:bodyPr>
          <a:lstStyle/>
          <a:p>
            <a:r>
              <a:rPr lang="en-GB" sz="16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The first £25,725 of earnings is not included in repayment calculation</a:t>
            </a:r>
          </a:p>
        </p:txBody>
      </p:sp>
      <p:pic>
        <p:nvPicPr>
          <p:cNvPr id="11" name="Picture 10">
            <a:extLst>
              <a:ext uri="{FF2B5EF4-FFF2-40B4-BE49-F238E27FC236}">
                <a16:creationId xmlns:a16="http://schemas.microsoft.com/office/drawing/2014/main" id="{232DCD92-90AC-DA4F-9305-E7832A2635A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89996" y="6313049"/>
            <a:ext cx="1229324" cy="412976"/>
          </a:xfrm>
          <a:prstGeom prst="rect">
            <a:avLst/>
          </a:prstGeom>
        </p:spPr>
      </p:pic>
    </p:spTree>
    <p:extLst>
      <p:ext uri="{BB962C8B-B14F-4D97-AF65-F5344CB8AC3E}">
        <p14:creationId xmlns:p14="http://schemas.microsoft.com/office/powerpoint/2010/main" val="320850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solidFill>
                  <a:srgbClr val="24135F"/>
                </a:solidFill>
              </a:rPr>
              <a:t>Repaying your loan – </a:t>
            </a:r>
            <a:r>
              <a:rPr lang="en-GB" b="0" dirty="0">
                <a:solidFill>
                  <a:srgbClr val="24135F"/>
                </a:solidFill>
                <a:latin typeface="Helvetica Neue Light" panose="02000403000000020004" pitchFamily="2" charset="0"/>
                <a:ea typeface="Helvetica Neue Light" panose="02000403000000020004" pitchFamily="2" charset="0"/>
              </a:rPr>
              <a:t>earnings of £33,725</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53442360"/>
              </p:ext>
            </p:extLst>
          </p:nvPr>
        </p:nvGraphicFramePr>
        <p:xfrm>
          <a:off x="597600" y="1652400"/>
          <a:ext cx="6858000" cy="40176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8DB9473-0AB6-5D49-804E-B1AF3423C187}"/>
              </a:ext>
            </a:extLst>
          </p:cNvPr>
          <p:cNvSpPr/>
          <p:nvPr/>
        </p:nvSpPr>
        <p:spPr>
          <a:xfrm>
            <a:off x="0" y="6138000"/>
            <a:ext cx="12192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A3FC2EF-C42D-CD49-8636-82D44709212E}"/>
              </a:ext>
            </a:extLst>
          </p:cNvPr>
          <p:cNvCxnSpPr/>
          <p:nvPr/>
        </p:nvCxnSpPr>
        <p:spPr>
          <a:xfrm>
            <a:off x="5118100" y="2443602"/>
            <a:ext cx="2556000" cy="0"/>
          </a:xfrm>
          <a:prstGeom prst="line">
            <a:avLst/>
          </a:prstGeom>
          <a:ln w="635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09421E-EF69-4340-AE31-FF8F9CF4B210}"/>
              </a:ext>
            </a:extLst>
          </p:cNvPr>
          <p:cNvSpPr txBox="1">
            <a:spLocks/>
          </p:cNvSpPr>
          <p:nvPr/>
        </p:nvSpPr>
        <p:spPr>
          <a:xfrm>
            <a:off x="7620000" y="1950861"/>
            <a:ext cx="3834000" cy="1029476"/>
          </a:xfrm>
          <a:prstGeom prst="rect">
            <a:avLst/>
          </a:prstGeom>
          <a:solidFill>
            <a:srgbClr val="EAAA00"/>
          </a:solidFill>
        </p:spPr>
        <p:txBody>
          <a:bodyPr wrap="square" lIns="180000" tIns="144000" rIns="180000" bIns="144000" rtlCol="0">
            <a:spAutoFit/>
          </a:bodyPr>
          <a:lstStyle/>
          <a:p>
            <a:r>
              <a:rPr lang="en-GB" sz="16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You pay 9% of the £8,000 </a:t>
            </a:r>
            <a:r>
              <a:rPr lang="en-GB" sz="1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above</a:t>
            </a:r>
            <a:r>
              <a:rPr lang="en-GB" sz="16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 the repayment threshold; that is £720 each year or £60 each month</a:t>
            </a:r>
          </a:p>
        </p:txBody>
      </p:sp>
      <p:cxnSp>
        <p:nvCxnSpPr>
          <p:cNvPr id="13" name="Straight Connector 12">
            <a:extLst>
              <a:ext uri="{FF2B5EF4-FFF2-40B4-BE49-F238E27FC236}">
                <a16:creationId xmlns:a16="http://schemas.microsoft.com/office/drawing/2014/main" id="{273FC977-93A7-7D4C-A211-CFA7674DB13E}"/>
              </a:ext>
            </a:extLst>
          </p:cNvPr>
          <p:cNvCxnSpPr/>
          <p:nvPr/>
        </p:nvCxnSpPr>
        <p:spPr>
          <a:xfrm>
            <a:off x="5118100" y="4181054"/>
            <a:ext cx="2556000" cy="0"/>
          </a:xfrm>
          <a:prstGeom prst="line">
            <a:avLst/>
          </a:prstGeom>
          <a:ln w="63500" cap="rnd">
            <a:solidFill>
              <a:srgbClr val="EAAA00"/>
            </a:solidFill>
            <a:prstDash val="sysDot"/>
            <a:roun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9740E0C-2C7F-A946-8A4D-B8FDB1D6A156}"/>
              </a:ext>
            </a:extLst>
          </p:cNvPr>
          <p:cNvSpPr txBox="1"/>
          <p:nvPr/>
        </p:nvSpPr>
        <p:spPr>
          <a:xfrm>
            <a:off x="7619997" y="3753956"/>
            <a:ext cx="3834000" cy="855958"/>
          </a:xfrm>
          <a:prstGeom prst="rect">
            <a:avLst/>
          </a:prstGeom>
          <a:solidFill>
            <a:srgbClr val="24135F"/>
          </a:solidFill>
        </p:spPr>
        <p:txBody>
          <a:bodyPr wrap="square" lIns="180000" tIns="180000" rIns="180000" bIns="180000" rtlCol="0">
            <a:spAutoFit/>
          </a:bodyPr>
          <a:lstStyle/>
          <a:p>
            <a:r>
              <a:rPr lang="en-GB" sz="16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First £25,725 of earnings is not included in repayment calculation</a:t>
            </a:r>
          </a:p>
        </p:txBody>
      </p:sp>
      <p:pic>
        <p:nvPicPr>
          <p:cNvPr id="15" name="Picture 14">
            <a:extLst>
              <a:ext uri="{FF2B5EF4-FFF2-40B4-BE49-F238E27FC236}">
                <a16:creationId xmlns:a16="http://schemas.microsoft.com/office/drawing/2014/main" id="{9BE6D64F-7BA7-4748-876B-33D931EFB17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89996" y="6313049"/>
            <a:ext cx="1229324" cy="412976"/>
          </a:xfrm>
          <a:prstGeom prst="rect">
            <a:avLst/>
          </a:prstGeom>
        </p:spPr>
      </p:pic>
    </p:spTree>
    <p:extLst>
      <p:ext uri="{BB962C8B-B14F-4D97-AF65-F5344CB8AC3E}">
        <p14:creationId xmlns:p14="http://schemas.microsoft.com/office/powerpoint/2010/main" val="157005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9E7BCD-7E06-1248-A44E-EA88283AE1C0}"/>
              </a:ext>
            </a:extLst>
          </p:cNvPr>
          <p:cNvSpPr/>
          <p:nvPr/>
        </p:nvSpPr>
        <p:spPr>
          <a:xfrm>
            <a:off x="425450" y="441325"/>
            <a:ext cx="11341100" cy="5975351"/>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7988" y="1129584"/>
            <a:ext cx="11341100" cy="574675"/>
          </a:xfrm>
        </p:spPr>
        <p:txBody>
          <a:bodyPr/>
          <a:lstStyle/>
          <a:p>
            <a:pPr algn="ctr"/>
            <a:r>
              <a:rPr lang="en-GB" dirty="0">
                <a:solidFill>
                  <a:srgbClr val="24135F"/>
                </a:solidFill>
              </a:rPr>
              <a:t>Contents</a:t>
            </a:r>
          </a:p>
        </p:txBody>
      </p:sp>
      <p:sp>
        <p:nvSpPr>
          <p:cNvPr id="3" name="Content Placeholder 2"/>
          <p:cNvSpPr>
            <a:spLocks noGrp="1"/>
          </p:cNvSpPr>
          <p:nvPr>
            <p:ph idx="1"/>
          </p:nvPr>
        </p:nvSpPr>
        <p:spPr>
          <a:xfrm>
            <a:off x="407988" y="2095049"/>
            <a:ext cx="11341100" cy="3655047"/>
          </a:xfrm>
        </p:spPr>
        <p:txBody>
          <a:bodyPr/>
          <a:lstStyle/>
          <a:p>
            <a:pPr marL="0" indent="0" algn="ctr">
              <a:lnSpc>
                <a:spcPct val="150000"/>
              </a:lnSpc>
              <a:spcBef>
                <a:spcPts val="0"/>
              </a:spcBef>
              <a:buNone/>
            </a:pPr>
            <a:r>
              <a:rPr lang="en-GB" sz="2300" dirty="0">
                <a:latin typeface="Helvetica Neue Light" panose="02000403000000020004" pitchFamily="2" charset="0"/>
                <a:ea typeface="Helvetica Neue Light" panose="02000403000000020004" pitchFamily="2" charset="0"/>
              </a:rPr>
              <a:t>Student loans</a:t>
            </a:r>
          </a:p>
          <a:p>
            <a:pPr marL="0" indent="0" algn="ctr">
              <a:lnSpc>
                <a:spcPct val="150000"/>
              </a:lnSpc>
              <a:spcBef>
                <a:spcPts val="0"/>
              </a:spcBef>
              <a:buNone/>
            </a:pPr>
            <a:r>
              <a:rPr lang="en-GB" sz="2300" dirty="0">
                <a:latin typeface="Helvetica Neue Light" panose="02000403000000020004" pitchFamily="2" charset="0"/>
                <a:ea typeface="Helvetica Neue Light" panose="02000403000000020004" pitchFamily="2" charset="0"/>
              </a:rPr>
              <a:t>Additional support</a:t>
            </a:r>
          </a:p>
          <a:p>
            <a:pPr marL="0" indent="0" algn="ctr">
              <a:lnSpc>
                <a:spcPct val="150000"/>
              </a:lnSpc>
              <a:spcBef>
                <a:spcPts val="0"/>
              </a:spcBef>
              <a:buNone/>
            </a:pPr>
            <a:r>
              <a:rPr lang="en-GB" sz="2300" dirty="0">
                <a:latin typeface="Helvetica Neue Light" panose="02000403000000020004" pitchFamily="2" charset="0"/>
                <a:ea typeface="Helvetica Neue Light" panose="02000403000000020004" pitchFamily="2" charset="0"/>
              </a:rPr>
              <a:t>Tuition fee loan</a:t>
            </a:r>
          </a:p>
          <a:p>
            <a:pPr marL="0" indent="0" algn="ctr">
              <a:lnSpc>
                <a:spcPct val="150000"/>
              </a:lnSpc>
              <a:spcBef>
                <a:spcPts val="0"/>
              </a:spcBef>
              <a:buNone/>
            </a:pPr>
            <a:r>
              <a:rPr lang="en-GB" sz="2300" dirty="0">
                <a:latin typeface="Helvetica Neue Light" panose="02000403000000020004" pitchFamily="2" charset="0"/>
                <a:ea typeface="Helvetica Neue Light" panose="02000403000000020004" pitchFamily="2" charset="0"/>
              </a:rPr>
              <a:t>Maintenance loan</a:t>
            </a:r>
          </a:p>
          <a:p>
            <a:pPr marL="0" indent="0" algn="ctr">
              <a:lnSpc>
                <a:spcPct val="150000"/>
              </a:lnSpc>
              <a:spcBef>
                <a:spcPts val="0"/>
              </a:spcBef>
              <a:buNone/>
            </a:pPr>
            <a:r>
              <a:rPr lang="en-GB" sz="2300" dirty="0">
                <a:latin typeface="Helvetica Neue Light" panose="02000403000000020004" pitchFamily="2" charset="0"/>
                <a:ea typeface="Helvetica Neue Light" panose="02000403000000020004" pitchFamily="2" charset="0"/>
              </a:rPr>
              <a:t>Different types of study</a:t>
            </a:r>
          </a:p>
          <a:p>
            <a:pPr marL="0" indent="0" algn="ctr">
              <a:lnSpc>
                <a:spcPct val="150000"/>
              </a:lnSpc>
              <a:spcBef>
                <a:spcPts val="0"/>
              </a:spcBef>
              <a:buNone/>
            </a:pPr>
            <a:r>
              <a:rPr lang="en-GB" sz="2300" dirty="0">
                <a:latin typeface="Helvetica Neue Light" panose="02000403000000020004" pitchFamily="2" charset="0"/>
                <a:ea typeface="Helvetica Neue Light" panose="02000403000000020004" pitchFamily="2" charset="0"/>
              </a:rPr>
              <a:t>Interest and repayments</a:t>
            </a:r>
          </a:p>
          <a:p>
            <a:pPr marL="0" indent="0" algn="ctr">
              <a:lnSpc>
                <a:spcPct val="150000"/>
              </a:lnSpc>
              <a:spcBef>
                <a:spcPts val="0"/>
              </a:spcBef>
              <a:buNone/>
            </a:pPr>
            <a:r>
              <a:rPr lang="en-GB" sz="2300" dirty="0">
                <a:latin typeface="Helvetica Neue Light" panose="02000403000000020004" pitchFamily="2" charset="0"/>
                <a:ea typeface="Helvetica Neue Light" panose="02000403000000020004" pitchFamily="2" charset="0"/>
              </a:rPr>
              <a:t>What to do next</a:t>
            </a:r>
          </a:p>
        </p:txBody>
      </p:sp>
      <p:cxnSp>
        <p:nvCxnSpPr>
          <p:cNvPr id="6" name="Straight Connector 5">
            <a:extLst>
              <a:ext uri="{FF2B5EF4-FFF2-40B4-BE49-F238E27FC236}">
                <a16:creationId xmlns:a16="http://schemas.microsoft.com/office/drawing/2014/main" id="{DF434D63-E854-594B-90C9-35A038A92891}"/>
              </a:ext>
            </a:extLst>
          </p:cNvPr>
          <p:cNvCxnSpPr>
            <a:cxnSpLocks/>
          </p:cNvCxnSpPr>
          <p:nvPr/>
        </p:nvCxnSpPr>
        <p:spPr>
          <a:xfrm>
            <a:off x="994673" y="1976875"/>
            <a:ext cx="10167730" cy="0"/>
          </a:xfrm>
          <a:prstGeom prst="line">
            <a:avLst/>
          </a:prstGeom>
          <a:ln w="635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79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82B1BCD-90FB-3D48-81B3-D0BC83D9BBD9}"/>
              </a:ext>
            </a:extLst>
          </p:cNvPr>
          <p:cNvSpPr/>
          <p:nvPr/>
        </p:nvSpPr>
        <p:spPr>
          <a:xfrm>
            <a:off x="0" y="0"/>
            <a:ext cx="12192000" cy="6416675"/>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dirty="0">
                <a:solidFill>
                  <a:srgbClr val="24135F"/>
                </a:solidFill>
              </a:rPr>
              <a:t>Other monthly costs for comparison</a:t>
            </a:r>
          </a:p>
        </p:txBody>
      </p:sp>
      <p:sp>
        <p:nvSpPr>
          <p:cNvPr id="4" name="Subtitle 2">
            <a:extLst>
              <a:ext uri="{FF2B5EF4-FFF2-40B4-BE49-F238E27FC236}">
                <a16:creationId xmlns:a16="http://schemas.microsoft.com/office/drawing/2014/main" id="{9CC6AAF7-30E1-FB4B-9038-32E1414C8BB2}"/>
              </a:ext>
            </a:extLst>
          </p:cNvPr>
          <p:cNvSpPr txBox="1">
            <a:spLocks/>
          </p:cNvSpPr>
          <p:nvPr/>
        </p:nvSpPr>
        <p:spPr>
          <a:xfrm>
            <a:off x="311150" y="6149593"/>
            <a:ext cx="11569700" cy="622300"/>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a:latin typeface="Helvetica Neue" panose="02000503000000020004"/>
              </a:rPr>
              <a:t>Source: rounded mean figures for full-time students from the </a:t>
            </a:r>
            <a:r>
              <a:rPr lang="en-GB" sz="1000" dirty="0">
                <a:latin typeface="Helvetica Neue" panose="02000503000000020004"/>
                <a:hlinkClick r:id="rId3"/>
              </a:rPr>
              <a:t>Student income and expenditure survey 2014 to 2015</a:t>
            </a:r>
            <a:endParaRPr lang="en-GB" sz="1000" dirty="0">
              <a:latin typeface="Helvetica Neue" panose="02000503000000020004"/>
            </a:endParaRPr>
          </a:p>
        </p:txBody>
      </p:sp>
      <p:sp>
        <p:nvSpPr>
          <p:cNvPr id="7" name="Oval 6">
            <a:extLst>
              <a:ext uri="{FF2B5EF4-FFF2-40B4-BE49-F238E27FC236}">
                <a16:creationId xmlns:a16="http://schemas.microsoft.com/office/drawing/2014/main" id="{4354C69B-80E3-C644-ACFA-EEFBD2B7655C}"/>
              </a:ext>
            </a:extLst>
          </p:cNvPr>
          <p:cNvSpPr>
            <a:spLocks noChangeAspect="1"/>
          </p:cNvSpPr>
          <p:nvPr/>
        </p:nvSpPr>
        <p:spPr>
          <a:xfrm>
            <a:off x="895831" y="1447160"/>
            <a:ext cx="1648800" cy="1648800"/>
          </a:xfrm>
          <a:prstGeom prst="ellipse">
            <a:avLst/>
          </a:prstGeom>
          <a:solidFill>
            <a:srgbClr val="2413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£9</a:t>
            </a:r>
          </a:p>
        </p:txBody>
      </p:sp>
      <p:sp>
        <p:nvSpPr>
          <p:cNvPr id="8" name="Oval 7">
            <a:extLst>
              <a:ext uri="{FF2B5EF4-FFF2-40B4-BE49-F238E27FC236}">
                <a16:creationId xmlns:a16="http://schemas.microsoft.com/office/drawing/2014/main" id="{5CCADD9A-5262-7740-BEDF-D8CF7DA525D3}"/>
              </a:ext>
            </a:extLst>
          </p:cNvPr>
          <p:cNvSpPr>
            <a:spLocks noChangeAspect="1"/>
          </p:cNvSpPr>
          <p:nvPr/>
        </p:nvSpPr>
        <p:spPr>
          <a:xfrm>
            <a:off x="3087730" y="1447161"/>
            <a:ext cx="1648577" cy="1648577"/>
          </a:xfrm>
          <a:prstGeom prst="ellipse">
            <a:avLst/>
          </a:prstGeom>
          <a:solidFill>
            <a:srgbClr val="2413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£14</a:t>
            </a:r>
          </a:p>
        </p:txBody>
      </p:sp>
      <p:sp>
        <p:nvSpPr>
          <p:cNvPr id="9" name="Oval 8">
            <a:extLst>
              <a:ext uri="{FF2B5EF4-FFF2-40B4-BE49-F238E27FC236}">
                <a16:creationId xmlns:a16="http://schemas.microsoft.com/office/drawing/2014/main" id="{9D9A9BCC-39A8-5C4D-A329-794BF31B2581}"/>
              </a:ext>
            </a:extLst>
          </p:cNvPr>
          <p:cNvSpPr>
            <a:spLocks noChangeAspect="1"/>
          </p:cNvSpPr>
          <p:nvPr/>
        </p:nvSpPr>
        <p:spPr>
          <a:xfrm>
            <a:off x="5279628" y="1447161"/>
            <a:ext cx="1648577" cy="1648577"/>
          </a:xfrm>
          <a:prstGeom prst="ellipse">
            <a:avLst/>
          </a:prstGeom>
          <a:solidFill>
            <a:srgbClr val="2413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£17</a:t>
            </a:r>
          </a:p>
        </p:txBody>
      </p:sp>
      <p:sp>
        <p:nvSpPr>
          <p:cNvPr id="10" name="Oval 9">
            <a:extLst>
              <a:ext uri="{FF2B5EF4-FFF2-40B4-BE49-F238E27FC236}">
                <a16:creationId xmlns:a16="http://schemas.microsoft.com/office/drawing/2014/main" id="{E2D0C5FB-57F4-9B4E-A8C2-420BDABD755E}"/>
              </a:ext>
            </a:extLst>
          </p:cNvPr>
          <p:cNvSpPr>
            <a:spLocks noChangeAspect="1"/>
          </p:cNvSpPr>
          <p:nvPr/>
        </p:nvSpPr>
        <p:spPr>
          <a:xfrm>
            <a:off x="7471526" y="1447161"/>
            <a:ext cx="1648577" cy="1648577"/>
          </a:xfrm>
          <a:prstGeom prst="ellipse">
            <a:avLst/>
          </a:prstGeom>
          <a:solidFill>
            <a:srgbClr val="2413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£17</a:t>
            </a:r>
          </a:p>
        </p:txBody>
      </p:sp>
      <p:sp>
        <p:nvSpPr>
          <p:cNvPr id="11" name="Oval 10">
            <a:extLst>
              <a:ext uri="{FF2B5EF4-FFF2-40B4-BE49-F238E27FC236}">
                <a16:creationId xmlns:a16="http://schemas.microsoft.com/office/drawing/2014/main" id="{D91F5415-F222-DB42-88A5-07507A2E7148}"/>
              </a:ext>
            </a:extLst>
          </p:cNvPr>
          <p:cNvSpPr>
            <a:spLocks noChangeAspect="1"/>
          </p:cNvSpPr>
          <p:nvPr/>
        </p:nvSpPr>
        <p:spPr>
          <a:xfrm>
            <a:off x="9663422" y="1447161"/>
            <a:ext cx="1648577" cy="1648577"/>
          </a:xfrm>
          <a:prstGeom prst="ellipse">
            <a:avLst/>
          </a:prstGeom>
          <a:solidFill>
            <a:srgbClr val="2413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£10</a:t>
            </a:r>
          </a:p>
        </p:txBody>
      </p:sp>
      <p:sp>
        <p:nvSpPr>
          <p:cNvPr id="12" name="Content Placeholder 2">
            <a:extLst>
              <a:ext uri="{FF2B5EF4-FFF2-40B4-BE49-F238E27FC236}">
                <a16:creationId xmlns:a16="http://schemas.microsoft.com/office/drawing/2014/main" id="{B15E73BA-4901-EE48-9C5C-BF51982EE7CE}"/>
              </a:ext>
            </a:extLst>
          </p:cNvPr>
          <p:cNvSpPr txBox="1">
            <a:spLocks/>
          </p:cNvSpPr>
          <p:nvPr/>
        </p:nvSpPr>
        <p:spPr>
          <a:xfrm>
            <a:off x="818712" y="3180459"/>
            <a:ext cx="1800000" cy="3859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Aft>
                <a:spcPts val="1500"/>
              </a:spcAft>
              <a:buNone/>
            </a:pPr>
            <a:r>
              <a:rPr lang="en-GB" sz="1600" dirty="0">
                <a:latin typeface="Helvetica Neue Medium" panose="02000503000000020004" pitchFamily="2" charset="0"/>
                <a:ea typeface="Helvetica Neue Medium" panose="02000503000000020004" pitchFamily="2" charset="0"/>
                <a:cs typeface="Helvetica Neue Medium" panose="02000503000000020004" pitchFamily="2" charset="0"/>
              </a:rPr>
              <a:t>Phone/TV/broadband packages</a:t>
            </a:r>
          </a:p>
        </p:txBody>
      </p:sp>
      <p:sp>
        <p:nvSpPr>
          <p:cNvPr id="13" name="Content Placeholder 2">
            <a:extLst>
              <a:ext uri="{FF2B5EF4-FFF2-40B4-BE49-F238E27FC236}">
                <a16:creationId xmlns:a16="http://schemas.microsoft.com/office/drawing/2014/main" id="{42104B95-B66F-5C4F-8F00-0C961E0AF1AF}"/>
              </a:ext>
            </a:extLst>
          </p:cNvPr>
          <p:cNvSpPr txBox="1">
            <a:spLocks/>
          </p:cNvSpPr>
          <p:nvPr/>
        </p:nvSpPr>
        <p:spPr>
          <a:xfrm>
            <a:off x="3082372" y="3180459"/>
            <a:ext cx="1660015" cy="3859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Aft>
                <a:spcPts val="1500"/>
              </a:spcAft>
              <a:buNone/>
            </a:pPr>
            <a:r>
              <a:rPr lang="en-GB" sz="1600" dirty="0">
                <a:latin typeface="Helvetica Neue Medium" panose="02000503000000020004" pitchFamily="2" charset="0"/>
                <a:ea typeface="Helvetica Neue Medium" panose="02000503000000020004" pitchFamily="2" charset="0"/>
                <a:cs typeface="Helvetica Neue Medium" panose="02000503000000020004" pitchFamily="2" charset="0"/>
              </a:rPr>
              <a:t>Mobile contract</a:t>
            </a:r>
          </a:p>
        </p:txBody>
      </p:sp>
      <p:sp>
        <p:nvSpPr>
          <p:cNvPr id="14" name="Content Placeholder 2">
            <a:extLst>
              <a:ext uri="{FF2B5EF4-FFF2-40B4-BE49-F238E27FC236}">
                <a16:creationId xmlns:a16="http://schemas.microsoft.com/office/drawing/2014/main" id="{AF4F56F7-4001-AB4A-9AF0-4611ACFD5C25}"/>
              </a:ext>
            </a:extLst>
          </p:cNvPr>
          <p:cNvSpPr txBox="1">
            <a:spLocks/>
          </p:cNvSpPr>
          <p:nvPr/>
        </p:nvSpPr>
        <p:spPr>
          <a:xfrm>
            <a:off x="5279405" y="3180459"/>
            <a:ext cx="1648800" cy="3859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Aft>
                <a:spcPts val="1500"/>
              </a:spcAft>
              <a:buNone/>
            </a:pPr>
            <a:r>
              <a:rPr lang="en-GB" sz="1600" dirty="0">
                <a:latin typeface="Helvetica Neue Medium" panose="02000503000000020004" pitchFamily="2" charset="0"/>
                <a:ea typeface="Helvetica Neue Medium" panose="02000503000000020004" pitchFamily="2" charset="0"/>
                <a:cs typeface="Helvetica Neue Medium" panose="02000503000000020004" pitchFamily="2" charset="0"/>
              </a:rPr>
              <a:t>Toiletries</a:t>
            </a:r>
          </a:p>
        </p:txBody>
      </p:sp>
      <p:sp>
        <p:nvSpPr>
          <p:cNvPr id="15" name="Content Placeholder 2">
            <a:extLst>
              <a:ext uri="{FF2B5EF4-FFF2-40B4-BE49-F238E27FC236}">
                <a16:creationId xmlns:a16="http://schemas.microsoft.com/office/drawing/2014/main" id="{FE551A6D-4049-7F4D-9B81-106D70335DA3}"/>
              </a:ext>
            </a:extLst>
          </p:cNvPr>
          <p:cNvSpPr txBox="1">
            <a:spLocks/>
          </p:cNvSpPr>
          <p:nvPr/>
        </p:nvSpPr>
        <p:spPr>
          <a:xfrm>
            <a:off x="7471303" y="3180459"/>
            <a:ext cx="1648800" cy="3859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Aft>
                <a:spcPts val="1500"/>
              </a:spcAft>
              <a:buNone/>
            </a:pPr>
            <a:r>
              <a:rPr lang="en-GB" sz="1600" dirty="0">
                <a:latin typeface="Helvetica Neue Medium" panose="02000503000000020004" pitchFamily="2" charset="0"/>
                <a:ea typeface="Helvetica Neue Medium" panose="02000503000000020004" pitchFamily="2" charset="0"/>
                <a:cs typeface="Helvetica Neue Medium" panose="02000503000000020004" pitchFamily="2" charset="0"/>
              </a:rPr>
              <a:t>Cinema/gigs</a:t>
            </a:r>
          </a:p>
        </p:txBody>
      </p:sp>
      <p:sp>
        <p:nvSpPr>
          <p:cNvPr id="16" name="Content Placeholder 2">
            <a:extLst>
              <a:ext uri="{FF2B5EF4-FFF2-40B4-BE49-F238E27FC236}">
                <a16:creationId xmlns:a16="http://schemas.microsoft.com/office/drawing/2014/main" id="{027EBDA1-2F2A-D34B-96CB-1597E377D808}"/>
              </a:ext>
            </a:extLst>
          </p:cNvPr>
          <p:cNvSpPr txBox="1">
            <a:spLocks/>
          </p:cNvSpPr>
          <p:nvPr/>
        </p:nvSpPr>
        <p:spPr>
          <a:xfrm>
            <a:off x="9663422" y="3180459"/>
            <a:ext cx="1648800" cy="3859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Aft>
                <a:spcPts val="1500"/>
              </a:spcAft>
              <a:buNone/>
            </a:pPr>
            <a:r>
              <a:rPr lang="en-GB" sz="1600" dirty="0">
                <a:latin typeface="Helvetica Neue Medium" panose="02000503000000020004" pitchFamily="2" charset="0"/>
                <a:ea typeface="Helvetica Neue Medium" panose="02000503000000020004" pitchFamily="2" charset="0"/>
                <a:cs typeface="Helvetica Neue Medium" panose="02000503000000020004" pitchFamily="2" charset="0"/>
              </a:rPr>
              <a:t>Clubbing</a:t>
            </a:r>
          </a:p>
        </p:txBody>
      </p:sp>
      <p:sp>
        <p:nvSpPr>
          <p:cNvPr id="17" name="Oval 16">
            <a:extLst>
              <a:ext uri="{FF2B5EF4-FFF2-40B4-BE49-F238E27FC236}">
                <a16:creationId xmlns:a16="http://schemas.microsoft.com/office/drawing/2014/main" id="{71AB9791-D7A4-2F47-9C0F-E9D5DAF719BA}"/>
              </a:ext>
            </a:extLst>
          </p:cNvPr>
          <p:cNvSpPr>
            <a:spLocks noChangeAspect="1"/>
          </p:cNvSpPr>
          <p:nvPr/>
        </p:nvSpPr>
        <p:spPr>
          <a:xfrm>
            <a:off x="2006241" y="3880052"/>
            <a:ext cx="1648577" cy="1648577"/>
          </a:xfrm>
          <a:prstGeom prst="ellipse">
            <a:avLst/>
          </a:prstGeom>
          <a:solidFill>
            <a:srgbClr val="2413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£32</a:t>
            </a:r>
          </a:p>
        </p:txBody>
      </p:sp>
      <p:sp>
        <p:nvSpPr>
          <p:cNvPr id="18" name="Oval 17">
            <a:extLst>
              <a:ext uri="{FF2B5EF4-FFF2-40B4-BE49-F238E27FC236}">
                <a16:creationId xmlns:a16="http://schemas.microsoft.com/office/drawing/2014/main" id="{C430DF6F-D320-B744-A45F-A64AEE7FAA33}"/>
              </a:ext>
            </a:extLst>
          </p:cNvPr>
          <p:cNvSpPr>
            <a:spLocks noChangeAspect="1"/>
          </p:cNvSpPr>
          <p:nvPr/>
        </p:nvSpPr>
        <p:spPr>
          <a:xfrm>
            <a:off x="4198139" y="3880052"/>
            <a:ext cx="1648577" cy="1648577"/>
          </a:xfrm>
          <a:prstGeom prst="ellipse">
            <a:avLst/>
          </a:prstGeom>
          <a:solidFill>
            <a:srgbClr val="2413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£9</a:t>
            </a:r>
          </a:p>
        </p:txBody>
      </p:sp>
      <p:sp>
        <p:nvSpPr>
          <p:cNvPr id="19" name="Oval 18">
            <a:extLst>
              <a:ext uri="{FF2B5EF4-FFF2-40B4-BE49-F238E27FC236}">
                <a16:creationId xmlns:a16="http://schemas.microsoft.com/office/drawing/2014/main" id="{DBBA60D1-6F74-DA4C-8006-FD6176AF8335}"/>
              </a:ext>
            </a:extLst>
          </p:cNvPr>
          <p:cNvSpPr>
            <a:spLocks noChangeAspect="1"/>
          </p:cNvSpPr>
          <p:nvPr/>
        </p:nvSpPr>
        <p:spPr>
          <a:xfrm>
            <a:off x="6390037" y="3880052"/>
            <a:ext cx="1648577" cy="1648577"/>
          </a:xfrm>
          <a:prstGeom prst="ellipse">
            <a:avLst/>
          </a:prstGeom>
          <a:solidFill>
            <a:srgbClr val="2413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£12</a:t>
            </a:r>
          </a:p>
        </p:txBody>
      </p:sp>
      <p:sp>
        <p:nvSpPr>
          <p:cNvPr id="20" name="Oval 19">
            <a:extLst>
              <a:ext uri="{FF2B5EF4-FFF2-40B4-BE49-F238E27FC236}">
                <a16:creationId xmlns:a16="http://schemas.microsoft.com/office/drawing/2014/main" id="{125F41B1-8D8D-7F4E-8E56-0B3E651A91EE}"/>
              </a:ext>
            </a:extLst>
          </p:cNvPr>
          <p:cNvSpPr>
            <a:spLocks noChangeAspect="1"/>
          </p:cNvSpPr>
          <p:nvPr/>
        </p:nvSpPr>
        <p:spPr>
          <a:xfrm>
            <a:off x="8581933" y="3880052"/>
            <a:ext cx="1648577" cy="1648577"/>
          </a:xfrm>
          <a:prstGeom prst="ellipse">
            <a:avLst/>
          </a:prstGeom>
          <a:solidFill>
            <a:srgbClr val="2413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£129</a:t>
            </a:r>
          </a:p>
        </p:txBody>
      </p:sp>
      <p:sp>
        <p:nvSpPr>
          <p:cNvPr id="21" name="Content Placeholder 2">
            <a:extLst>
              <a:ext uri="{FF2B5EF4-FFF2-40B4-BE49-F238E27FC236}">
                <a16:creationId xmlns:a16="http://schemas.microsoft.com/office/drawing/2014/main" id="{F34215FF-ADB8-604C-B17B-B95D039FF6F8}"/>
              </a:ext>
            </a:extLst>
          </p:cNvPr>
          <p:cNvSpPr txBox="1">
            <a:spLocks/>
          </p:cNvSpPr>
          <p:nvPr/>
        </p:nvSpPr>
        <p:spPr>
          <a:xfrm>
            <a:off x="2006018" y="5613350"/>
            <a:ext cx="1648800" cy="3859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Aft>
                <a:spcPts val="1500"/>
              </a:spcAft>
              <a:buNone/>
            </a:pPr>
            <a:r>
              <a:rPr lang="en-GB" sz="1600" dirty="0">
                <a:latin typeface="Helvetica Neue Medium" panose="02000503000000020004" pitchFamily="2" charset="0"/>
                <a:ea typeface="Helvetica Neue Medium" panose="02000503000000020004" pitchFamily="2" charset="0"/>
                <a:cs typeface="Helvetica Neue Medium" panose="02000503000000020004" pitchFamily="2" charset="0"/>
              </a:rPr>
              <a:t>Drinking out</a:t>
            </a:r>
          </a:p>
        </p:txBody>
      </p:sp>
      <p:sp>
        <p:nvSpPr>
          <p:cNvPr id="22" name="Content Placeholder 2">
            <a:extLst>
              <a:ext uri="{FF2B5EF4-FFF2-40B4-BE49-F238E27FC236}">
                <a16:creationId xmlns:a16="http://schemas.microsoft.com/office/drawing/2014/main" id="{7DD561EC-CEDB-8B43-B723-0E6F23E12D77}"/>
              </a:ext>
            </a:extLst>
          </p:cNvPr>
          <p:cNvSpPr txBox="1">
            <a:spLocks/>
          </p:cNvSpPr>
          <p:nvPr/>
        </p:nvSpPr>
        <p:spPr>
          <a:xfrm>
            <a:off x="4197916" y="5613350"/>
            <a:ext cx="1648800" cy="3859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Aft>
                <a:spcPts val="1500"/>
              </a:spcAft>
              <a:buNone/>
            </a:pPr>
            <a:r>
              <a:rPr lang="en-GB" sz="1600" dirty="0">
                <a:latin typeface="Helvetica Neue Medium" panose="02000503000000020004" pitchFamily="2" charset="0"/>
                <a:ea typeface="Helvetica Neue Medium" panose="02000503000000020004" pitchFamily="2" charset="0"/>
                <a:cs typeface="Helvetica Neue Medium" panose="02000503000000020004" pitchFamily="2" charset="0"/>
              </a:rPr>
              <a:t>Drinking in</a:t>
            </a:r>
          </a:p>
        </p:txBody>
      </p:sp>
      <p:sp>
        <p:nvSpPr>
          <p:cNvPr id="23" name="Content Placeholder 2">
            <a:extLst>
              <a:ext uri="{FF2B5EF4-FFF2-40B4-BE49-F238E27FC236}">
                <a16:creationId xmlns:a16="http://schemas.microsoft.com/office/drawing/2014/main" id="{F822C8CC-19FC-DB42-B9E3-B5470E1EE34C}"/>
              </a:ext>
            </a:extLst>
          </p:cNvPr>
          <p:cNvSpPr txBox="1">
            <a:spLocks/>
          </p:cNvSpPr>
          <p:nvPr/>
        </p:nvSpPr>
        <p:spPr>
          <a:xfrm>
            <a:off x="6158459" y="5613350"/>
            <a:ext cx="2093174" cy="3859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Aft>
                <a:spcPts val="1500"/>
              </a:spcAft>
              <a:buNone/>
            </a:pPr>
            <a:r>
              <a:rPr lang="en-GB" sz="1600" dirty="0">
                <a:latin typeface="Helvetica Neue Medium" panose="02000503000000020004" pitchFamily="2" charset="0"/>
                <a:ea typeface="Helvetica Neue Medium" panose="02000503000000020004" pitchFamily="2" charset="0"/>
                <a:cs typeface="Helvetica Neue Medium" panose="02000503000000020004" pitchFamily="2" charset="0"/>
              </a:rPr>
              <a:t>Sports and hobbies</a:t>
            </a:r>
          </a:p>
        </p:txBody>
      </p:sp>
      <p:sp>
        <p:nvSpPr>
          <p:cNvPr id="24" name="Content Placeholder 2">
            <a:extLst>
              <a:ext uri="{FF2B5EF4-FFF2-40B4-BE49-F238E27FC236}">
                <a16:creationId xmlns:a16="http://schemas.microsoft.com/office/drawing/2014/main" id="{9721F3B1-C7D9-0A4F-8C9F-22F205398969}"/>
              </a:ext>
            </a:extLst>
          </p:cNvPr>
          <p:cNvSpPr txBox="1">
            <a:spLocks/>
          </p:cNvSpPr>
          <p:nvPr/>
        </p:nvSpPr>
        <p:spPr>
          <a:xfrm>
            <a:off x="8438711" y="5613350"/>
            <a:ext cx="1939175" cy="3859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Aft>
                <a:spcPts val="1500"/>
              </a:spcAft>
              <a:buNone/>
            </a:pPr>
            <a:r>
              <a:rPr lang="en-GB" sz="1600" dirty="0">
                <a:latin typeface="Helvetica Neue Medium" panose="02000503000000020004" pitchFamily="2" charset="0"/>
                <a:ea typeface="Helvetica Neue Medium" panose="02000503000000020004" pitchFamily="2" charset="0"/>
                <a:cs typeface="Helvetica Neue Medium" panose="02000503000000020004" pitchFamily="2" charset="0"/>
              </a:rPr>
              <a:t>Non-course travel</a:t>
            </a:r>
          </a:p>
        </p:txBody>
      </p:sp>
    </p:spTree>
    <p:extLst>
      <p:ext uri="{BB962C8B-B14F-4D97-AF65-F5344CB8AC3E}">
        <p14:creationId xmlns:p14="http://schemas.microsoft.com/office/powerpoint/2010/main" val="426722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EC1B588-4525-E04F-973A-6F5F00E9EE7B}"/>
              </a:ext>
            </a:extLst>
          </p:cNvPr>
          <p:cNvSpPr/>
          <p:nvPr/>
        </p:nvSpPr>
        <p:spPr>
          <a:xfrm>
            <a:off x="1066799" y="4468485"/>
            <a:ext cx="9146876" cy="168215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F7AF532-894F-4A40-B0A4-7538F2299BEE}"/>
              </a:ext>
            </a:extLst>
          </p:cNvPr>
          <p:cNvSpPr/>
          <p:nvPr/>
        </p:nvSpPr>
        <p:spPr>
          <a:xfrm>
            <a:off x="1066799" y="1981489"/>
            <a:ext cx="4439293" cy="2259239"/>
          </a:xfrm>
          <a:prstGeom prst="rect">
            <a:avLst/>
          </a:prstGeom>
          <a:solidFill>
            <a:srgbClr val="241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7988" y="441325"/>
            <a:ext cx="10515600" cy="574675"/>
          </a:xfrm>
        </p:spPr>
        <p:txBody>
          <a:bodyPr/>
          <a:lstStyle/>
          <a:p>
            <a:r>
              <a:rPr lang="en-GB" dirty="0">
                <a:solidFill>
                  <a:srgbClr val="24135F"/>
                </a:solidFill>
              </a:rPr>
              <a:t>Loan interest</a:t>
            </a:r>
          </a:p>
        </p:txBody>
      </p:sp>
      <p:sp>
        <p:nvSpPr>
          <p:cNvPr id="3" name="Content Placeholder 2"/>
          <p:cNvSpPr>
            <a:spLocks noGrp="1"/>
          </p:cNvSpPr>
          <p:nvPr>
            <p:ph idx="1"/>
          </p:nvPr>
        </p:nvSpPr>
        <p:spPr>
          <a:xfrm>
            <a:off x="1603733" y="2163082"/>
            <a:ext cx="3737383" cy="1651245"/>
          </a:xfrm>
        </p:spPr>
        <p:txBody>
          <a:bodyPr>
            <a:noAutofit/>
          </a:bodyPr>
          <a:lstStyle/>
          <a:p>
            <a:pPr marL="0" indent="0" fontAlgn="base">
              <a:lnSpc>
                <a:spcPct val="100000"/>
              </a:lnSpc>
              <a:buNone/>
            </a:pPr>
            <a:r>
              <a:rPr lang="en-GB" sz="1900" b="1" dirty="0">
                <a:solidFill>
                  <a:srgbClr val="EAAA00"/>
                </a:solidFill>
              </a:rPr>
              <a:t>Interest while studying</a:t>
            </a:r>
          </a:p>
          <a:p>
            <a:pPr marL="0" indent="0" fontAlgn="base">
              <a:lnSpc>
                <a:spcPct val="100000"/>
              </a:lnSpc>
              <a:buNone/>
            </a:pPr>
            <a:r>
              <a:rPr lang="en-GB" sz="1600" dirty="0">
                <a:solidFill>
                  <a:schemeClr val="bg1"/>
                </a:solidFill>
              </a:rPr>
              <a:t>From enrolling until the April after you leave college/university, </a:t>
            </a:r>
            <a:r>
              <a:rPr lang="en-GB" sz="1600" dirty="0" smtClean="0">
                <a:solidFill>
                  <a:schemeClr val="bg1"/>
                </a:solidFill>
              </a:rPr>
              <a:t>your </a:t>
            </a:r>
            <a:r>
              <a:rPr lang="en-GB" sz="1600" dirty="0">
                <a:solidFill>
                  <a:schemeClr val="bg1"/>
                </a:solidFill>
              </a:rPr>
              <a:t>loan interest rate will be </a:t>
            </a:r>
            <a:r>
              <a:rPr lang="en-GB" sz="1600" dirty="0" smtClean="0">
                <a:solidFill>
                  <a:schemeClr val="bg1"/>
                </a:solidFill>
              </a:rPr>
              <a:t>the retail price index (RPI) plus </a:t>
            </a:r>
            <a:r>
              <a:rPr lang="en-GB" sz="1600" b="1" dirty="0" smtClean="0">
                <a:solidFill>
                  <a:schemeClr val="bg1"/>
                </a:solidFill>
              </a:rPr>
              <a:t>3%</a:t>
            </a:r>
          </a:p>
          <a:p>
            <a:pPr marL="0" indent="0" fontAlgn="base">
              <a:lnSpc>
                <a:spcPct val="100000"/>
              </a:lnSpc>
              <a:buNone/>
            </a:pPr>
            <a:r>
              <a:rPr lang="en-GB" sz="1600" dirty="0" smtClean="0">
                <a:solidFill>
                  <a:schemeClr val="bg1"/>
                </a:solidFill>
              </a:rPr>
              <a:t>RPI is currently set at 2.4%</a:t>
            </a:r>
            <a:endParaRPr lang="en-GB" sz="1600" dirty="0">
              <a:solidFill>
                <a:schemeClr val="bg1"/>
              </a:solidFill>
            </a:endParaRPr>
          </a:p>
        </p:txBody>
      </p:sp>
      <p:sp>
        <p:nvSpPr>
          <p:cNvPr id="6" name="Content Placeholder 2">
            <a:extLst>
              <a:ext uri="{FF2B5EF4-FFF2-40B4-BE49-F238E27FC236}">
                <a16:creationId xmlns:a16="http://schemas.microsoft.com/office/drawing/2014/main" id="{66A6977E-F2D7-0F4B-A842-A613F8B3808B}"/>
              </a:ext>
            </a:extLst>
          </p:cNvPr>
          <p:cNvSpPr txBox="1">
            <a:spLocks/>
          </p:cNvSpPr>
          <p:nvPr/>
        </p:nvSpPr>
        <p:spPr>
          <a:xfrm>
            <a:off x="2130396" y="4684145"/>
            <a:ext cx="4632715" cy="1238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defRPr/>
            </a:pPr>
            <a:r>
              <a:rPr lang="en-GB" sz="2200" b="1" dirty="0">
                <a:solidFill>
                  <a:srgbClr val="24135F"/>
                </a:solidFill>
              </a:rPr>
              <a:t>BUT REMEMBER</a:t>
            </a:r>
          </a:p>
          <a:p>
            <a:pPr marL="0" indent="0">
              <a:lnSpc>
                <a:spcPct val="100000"/>
              </a:lnSpc>
              <a:spcBef>
                <a:spcPts val="600"/>
              </a:spcBef>
              <a:buNone/>
              <a:defRPr/>
            </a:pPr>
            <a:r>
              <a:rPr lang="en-GB" sz="1600" dirty="0">
                <a:solidFill>
                  <a:prstClr val="black"/>
                </a:solidFill>
              </a:rPr>
              <a:t>Interest rates don’t affect your monthly repayments - they are always fixed at </a:t>
            </a:r>
            <a:br>
              <a:rPr lang="en-GB" sz="1600" dirty="0">
                <a:solidFill>
                  <a:prstClr val="black"/>
                </a:solidFill>
              </a:rPr>
            </a:br>
            <a:r>
              <a:rPr lang="en-GB" sz="1600" b="1" dirty="0">
                <a:solidFill>
                  <a:prstClr val="black"/>
                </a:solidFill>
              </a:rPr>
              <a:t>9% </a:t>
            </a:r>
            <a:r>
              <a:rPr lang="en-GB" sz="1600" dirty="0">
                <a:solidFill>
                  <a:prstClr val="black"/>
                </a:solidFill>
              </a:rPr>
              <a:t>over the </a:t>
            </a:r>
            <a:r>
              <a:rPr lang="en-GB" sz="1600" dirty="0" smtClean="0">
                <a:solidFill>
                  <a:prstClr val="black"/>
                </a:solidFill>
              </a:rPr>
              <a:t>repayment </a:t>
            </a:r>
            <a:r>
              <a:rPr lang="en-GB" sz="1600" dirty="0">
                <a:solidFill>
                  <a:prstClr val="black"/>
                </a:solidFill>
              </a:rPr>
              <a:t>threshold</a:t>
            </a:r>
            <a:endParaRPr lang="en-GB" sz="1600" dirty="0"/>
          </a:p>
        </p:txBody>
      </p:sp>
      <p:grpSp>
        <p:nvGrpSpPr>
          <p:cNvPr id="17" name="Group 16">
            <a:extLst>
              <a:ext uri="{FF2B5EF4-FFF2-40B4-BE49-F238E27FC236}">
                <a16:creationId xmlns:a16="http://schemas.microsoft.com/office/drawing/2014/main" id="{971337B0-A7EC-0147-9AD7-398721CBA798}"/>
              </a:ext>
            </a:extLst>
          </p:cNvPr>
          <p:cNvGrpSpPr/>
          <p:nvPr/>
        </p:nvGrpSpPr>
        <p:grpSpPr>
          <a:xfrm>
            <a:off x="475967" y="1399232"/>
            <a:ext cx="1179717" cy="1179717"/>
            <a:chOff x="475967" y="1442362"/>
            <a:chExt cx="1179717" cy="1179717"/>
          </a:xfrm>
        </p:grpSpPr>
        <p:sp>
          <p:nvSpPr>
            <p:cNvPr id="15" name="Oval 14">
              <a:extLst>
                <a:ext uri="{FF2B5EF4-FFF2-40B4-BE49-F238E27FC236}">
                  <a16:creationId xmlns:a16="http://schemas.microsoft.com/office/drawing/2014/main" id="{1DA000FC-DBEF-564D-8EC7-5A8A604056F4}"/>
                </a:ext>
              </a:extLst>
            </p:cNvPr>
            <p:cNvSpPr/>
            <p:nvPr/>
          </p:nvSpPr>
          <p:spPr>
            <a:xfrm>
              <a:off x="475967" y="1442362"/>
              <a:ext cx="1179717" cy="1179717"/>
            </a:xfrm>
            <a:prstGeom prst="ellipse">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FDA003F-BCA3-B245-982E-A3300F035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693" y="1784989"/>
              <a:ext cx="558264" cy="494462"/>
            </a:xfrm>
            <a:prstGeom prst="rect">
              <a:avLst/>
            </a:prstGeom>
          </p:spPr>
        </p:pic>
      </p:grpSp>
      <p:sp>
        <p:nvSpPr>
          <p:cNvPr id="18" name="Rectangle 17">
            <a:extLst>
              <a:ext uri="{FF2B5EF4-FFF2-40B4-BE49-F238E27FC236}">
                <a16:creationId xmlns:a16="http://schemas.microsoft.com/office/drawing/2014/main" id="{5D8654C2-D2D6-C842-BA3E-14AF0FDB0116}"/>
              </a:ext>
            </a:extLst>
          </p:cNvPr>
          <p:cNvSpPr/>
          <p:nvPr/>
        </p:nvSpPr>
        <p:spPr>
          <a:xfrm>
            <a:off x="6291532" y="1952736"/>
            <a:ext cx="5241985" cy="3188608"/>
          </a:xfrm>
          <a:prstGeom prst="rect">
            <a:avLst/>
          </a:prstGeom>
          <a:solidFill>
            <a:srgbClr val="241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D9766C42-8E75-3A4E-ADBF-F4FC4FBAFB9F}"/>
              </a:ext>
            </a:extLst>
          </p:cNvPr>
          <p:cNvGrpSpPr/>
          <p:nvPr/>
        </p:nvGrpSpPr>
        <p:grpSpPr>
          <a:xfrm>
            <a:off x="5700700" y="1370477"/>
            <a:ext cx="1179717" cy="1179717"/>
            <a:chOff x="475967" y="1442362"/>
            <a:chExt cx="1179717" cy="1179717"/>
          </a:xfrm>
        </p:grpSpPr>
        <p:sp>
          <p:nvSpPr>
            <p:cNvPr id="20" name="Oval 19">
              <a:extLst>
                <a:ext uri="{FF2B5EF4-FFF2-40B4-BE49-F238E27FC236}">
                  <a16:creationId xmlns:a16="http://schemas.microsoft.com/office/drawing/2014/main" id="{4B106D1D-DE01-FC45-BA8A-015A339E7E81}"/>
                </a:ext>
              </a:extLst>
            </p:cNvPr>
            <p:cNvSpPr/>
            <p:nvPr/>
          </p:nvSpPr>
          <p:spPr>
            <a:xfrm>
              <a:off x="475967" y="1442362"/>
              <a:ext cx="1179717" cy="1179717"/>
            </a:xfrm>
            <a:prstGeom prst="ellipse">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E9AE32C2-3DE1-B844-B962-7384E215D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693" y="1784989"/>
              <a:ext cx="558264" cy="494462"/>
            </a:xfrm>
            <a:prstGeom prst="rect">
              <a:avLst/>
            </a:prstGeom>
          </p:spPr>
        </p:pic>
      </p:grpSp>
      <p:sp>
        <p:nvSpPr>
          <p:cNvPr id="5" name="Content Placeholder 2">
            <a:extLst>
              <a:ext uri="{FF2B5EF4-FFF2-40B4-BE49-F238E27FC236}">
                <a16:creationId xmlns:a16="http://schemas.microsoft.com/office/drawing/2014/main" id="{86B923F3-B05C-C54B-B706-D18AFA8B1FC5}"/>
              </a:ext>
            </a:extLst>
          </p:cNvPr>
          <p:cNvSpPr txBox="1">
            <a:spLocks/>
          </p:cNvSpPr>
          <p:nvPr/>
        </p:nvSpPr>
        <p:spPr>
          <a:xfrm>
            <a:off x="6814539" y="2365790"/>
            <a:ext cx="4468812" cy="26547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buNone/>
            </a:pPr>
            <a:r>
              <a:rPr lang="en-GB" sz="1900" b="1" dirty="0">
                <a:solidFill>
                  <a:srgbClr val="EAAA00"/>
                </a:solidFill>
              </a:rPr>
              <a:t>Interest after leaving</a:t>
            </a:r>
          </a:p>
          <a:p>
            <a:pPr marL="0" indent="0" fontAlgn="base">
              <a:lnSpc>
                <a:spcPct val="100000"/>
              </a:lnSpc>
              <a:buNone/>
            </a:pPr>
            <a:r>
              <a:rPr lang="en-GB" sz="1600" dirty="0">
                <a:solidFill>
                  <a:schemeClr val="bg1"/>
                </a:solidFill>
              </a:rPr>
              <a:t>From the April after, your loan interest will vary according to your earnings.  </a:t>
            </a:r>
          </a:p>
          <a:p>
            <a:pPr marL="0" indent="0" fontAlgn="base">
              <a:lnSpc>
                <a:spcPct val="100000"/>
              </a:lnSpc>
              <a:buNone/>
            </a:pPr>
            <a:r>
              <a:rPr lang="en-GB" sz="1600" b="1" dirty="0">
                <a:solidFill>
                  <a:schemeClr val="bg1"/>
                </a:solidFill>
              </a:rPr>
              <a:t>Up to £25,725 </a:t>
            </a:r>
            <a:r>
              <a:rPr lang="en-GB" sz="1600" dirty="0">
                <a:solidFill>
                  <a:schemeClr val="bg1"/>
                </a:solidFill>
              </a:rPr>
              <a:t>= </a:t>
            </a:r>
            <a:r>
              <a:rPr lang="en-GB" sz="1600" dirty="0" smtClean="0">
                <a:solidFill>
                  <a:schemeClr val="bg1"/>
                </a:solidFill>
              </a:rPr>
              <a:t>RPI only</a:t>
            </a:r>
            <a:endParaRPr lang="en-GB" sz="1600" dirty="0">
              <a:solidFill>
                <a:schemeClr val="bg1"/>
              </a:solidFill>
            </a:endParaRPr>
          </a:p>
          <a:p>
            <a:pPr marL="0" indent="0" fontAlgn="base">
              <a:lnSpc>
                <a:spcPct val="100000"/>
              </a:lnSpc>
              <a:buNone/>
            </a:pPr>
            <a:r>
              <a:rPr lang="en-GB" sz="1600" b="1" dirty="0">
                <a:solidFill>
                  <a:schemeClr val="bg1"/>
                </a:solidFill>
              </a:rPr>
              <a:t>More than £46,305 </a:t>
            </a:r>
            <a:r>
              <a:rPr lang="en-GB" sz="1600" dirty="0">
                <a:solidFill>
                  <a:schemeClr val="bg1"/>
                </a:solidFill>
              </a:rPr>
              <a:t>= </a:t>
            </a:r>
            <a:r>
              <a:rPr lang="en-GB" sz="1600" dirty="0" smtClean="0">
                <a:solidFill>
                  <a:schemeClr val="bg1"/>
                </a:solidFill>
              </a:rPr>
              <a:t>RPI </a:t>
            </a:r>
            <a:r>
              <a:rPr lang="en-GB" sz="1600" b="1" dirty="0">
                <a:solidFill>
                  <a:schemeClr val="bg1"/>
                </a:solidFill>
              </a:rPr>
              <a:t>+ 3%</a:t>
            </a:r>
          </a:p>
          <a:p>
            <a:pPr marL="0" indent="0" fontAlgn="base">
              <a:lnSpc>
                <a:spcPct val="100000"/>
              </a:lnSpc>
              <a:buNone/>
            </a:pPr>
            <a:r>
              <a:rPr lang="en-GB" sz="1600" b="1" dirty="0">
                <a:solidFill>
                  <a:schemeClr val="bg1"/>
                </a:solidFill>
              </a:rPr>
              <a:t>£25,725 to £46,305 </a:t>
            </a:r>
            <a:r>
              <a:rPr lang="en-GB" sz="1600" dirty="0">
                <a:solidFill>
                  <a:schemeClr val="bg1"/>
                </a:solidFill>
              </a:rPr>
              <a:t>= Interest rates go up from </a:t>
            </a:r>
            <a:r>
              <a:rPr lang="en-GB" sz="1600" dirty="0" smtClean="0">
                <a:solidFill>
                  <a:schemeClr val="bg1"/>
                </a:solidFill>
              </a:rPr>
              <a:t>RPI to RPI</a:t>
            </a:r>
            <a:r>
              <a:rPr lang="en-GB" sz="1600" b="1" dirty="0" smtClean="0">
                <a:solidFill>
                  <a:schemeClr val="bg1"/>
                </a:solidFill>
              </a:rPr>
              <a:t>+ </a:t>
            </a:r>
            <a:r>
              <a:rPr lang="en-GB" sz="1600" b="1" dirty="0">
                <a:solidFill>
                  <a:schemeClr val="bg1"/>
                </a:solidFill>
              </a:rPr>
              <a:t>3%</a:t>
            </a:r>
            <a:r>
              <a:rPr lang="en-GB" sz="1600" dirty="0">
                <a:solidFill>
                  <a:schemeClr val="bg1"/>
                </a:solidFill>
              </a:rPr>
              <a:t>, on a sliding scale.</a:t>
            </a:r>
          </a:p>
        </p:txBody>
      </p:sp>
      <p:pic>
        <p:nvPicPr>
          <p:cNvPr id="24" name="Picture 23">
            <a:extLst>
              <a:ext uri="{FF2B5EF4-FFF2-40B4-BE49-F238E27FC236}">
                <a16:creationId xmlns:a16="http://schemas.microsoft.com/office/drawing/2014/main" id="{027C2C96-F906-5943-8F56-8FB21D59265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39610" y="4683425"/>
            <a:ext cx="618259" cy="647700"/>
          </a:xfrm>
          <a:prstGeom prst="rect">
            <a:avLst/>
          </a:prstGeom>
        </p:spPr>
      </p:pic>
    </p:spTree>
    <p:extLst>
      <p:ext uri="{BB962C8B-B14F-4D97-AF65-F5344CB8AC3E}">
        <p14:creationId xmlns:p14="http://schemas.microsoft.com/office/powerpoint/2010/main" val="136098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24135F"/>
                </a:solidFill>
              </a:rPr>
              <a:t>What if…</a:t>
            </a:r>
          </a:p>
        </p:txBody>
      </p:sp>
      <p:sp>
        <p:nvSpPr>
          <p:cNvPr id="3" name="Content Placeholder 2"/>
          <p:cNvSpPr>
            <a:spLocks noGrp="1"/>
          </p:cNvSpPr>
          <p:nvPr>
            <p:ph idx="1"/>
          </p:nvPr>
        </p:nvSpPr>
        <p:spPr>
          <a:xfrm>
            <a:off x="407989" y="1368000"/>
            <a:ext cx="4164011" cy="1892993"/>
          </a:xfrm>
        </p:spPr>
        <p:txBody>
          <a:bodyPr/>
          <a:lstStyle/>
          <a:p>
            <a:pPr fontAlgn="base">
              <a:lnSpc>
                <a:spcPct val="100000"/>
              </a:lnSpc>
              <a:spcAft>
                <a:spcPts val="600"/>
              </a:spcAft>
            </a:pP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Earnings go below £25,725 a year / £2,143 a month / £494 a week? Repayments pause.</a:t>
            </a:r>
          </a:p>
          <a:p>
            <a:pPr fontAlgn="base">
              <a:lnSpc>
                <a:spcPct val="100000"/>
              </a:lnSpc>
              <a:spcAft>
                <a:spcPts val="600"/>
              </a:spcAft>
            </a:pPr>
            <a:r>
              <a:rPr lang="en-GB" sz="1900" dirty="0" smtClean="0">
                <a:latin typeface="Helvetica Neue Medium" panose="02000503000000020004" pitchFamily="2" charset="0"/>
                <a:ea typeface="Helvetica Neue Medium" panose="02000503000000020004" pitchFamily="2" charset="0"/>
                <a:cs typeface="Helvetica Neue Medium" panose="02000503000000020004" pitchFamily="2" charset="0"/>
              </a:rPr>
              <a:t>Stop </a:t>
            </a: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work? Repayments pause.</a:t>
            </a:r>
          </a:p>
          <a:p>
            <a:pPr fontAlgn="base">
              <a:lnSpc>
                <a:spcPct val="100000"/>
              </a:lnSpc>
              <a:spcAft>
                <a:spcPts val="600"/>
              </a:spcAft>
            </a:pPr>
            <a:r>
              <a:rPr lang="en-GB" sz="1900" dirty="0" smtClean="0">
                <a:latin typeface="Helvetica Neue Medium" panose="02000503000000020004" pitchFamily="2" charset="0"/>
                <a:ea typeface="Helvetica Neue Medium" panose="02000503000000020004" pitchFamily="2" charset="0"/>
                <a:cs typeface="Helvetica Neue Medium" panose="02000503000000020004" pitchFamily="2" charset="0"/>
              </a:rPr>
              <a:t>Loan </a:t>
            </a: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not paid off after 30 years? Outstanding balance written off.</a:t>
            </a:r>
          </a:p>
          <a:p>
            <a:pPr>
              <a:lnSpc>
                <a:spcPct val="100000"/>
              </a:lnSpc>
              <a:spcAft>
                <a:spcPts val="600"/>
              </a:spcAft>
            </a:pPr>
            <a:endPar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a:lnSpc>
                <a:spcPct val="100000"/>
              </a:lnSpc>
              <a:spcAft>
                <a:spcPts val="600"/>
              </a:spcAft>
            </a:pPr>
            <a:endPar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a:lnSpc>
                <a:spcPct val="100000"/>
              </a:lnSpc>
              <a:spcAft>
                <a:spcPts val="600"/>
              </a:spcAft>
            </a:pPr>
            <a:endPar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7" name="Rectangle 6">
            <a:extLst>
              <a:ext uri="{FF2B5EF4-FFF2-40B4-BE49-F238E27FC236}">
                <a16:creationId xmlns:a16="http://schemas.microsoft.com/office/drawing/2014/main" id="{8C5373E2-5B63-CA49-B6F6-B16ECED16168}"/>
              </a:ext>
            </a:extLst>
          </p:cNvPr>
          <p:cNvSpPr/>
          <p:nvPr/>
        </p:nvSpPr>
        <p:spPr>
          <a:xfrm>
            <a:off x="7810500" y="0"/>
            <a:ext cx="4381500" cy="6858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32F5DD4-A8DC-5247-89BB-8DCC5B942B57}"/>
              </a:ext>
            </a:extLst>
          </p:cNvPr>
          <p:cNvPicPr>
            <a:picLocks noChangeAspect="1"/>
          </p:cNvPicPr>
          <p:nvPr/>
        </p:nvPicPr>
        <p:blipFill rotWithShape="1">
          <a:blip r:embed="rId3">
            <a:extLst>
              <a:ext uri="{28A0092B-C50C-407E-A947-70E740481C1C}">
                <a14:useLocalDpi xmlns:a14="http://schemas.microsoft.com/office/drawing/2010/main" val="0"/>
              </a:ext>
            </a:extLst>
          </a:blip>
          <a:srcRect l="756" t="17598" b="2219"/>
          <a:stretch/>
        </p:blipFill>
        <p:spPr>
          <a:xfrm>
            <a:off x="6090249" y="0"/>
            <a:ext cx="5658839" cy="6858000"/>
          </a:xfrm>
          <a:prstGeom prst="rect">
            <a:avLst/>
          </a:prstGeom>
        </p:spPr>
      </p:pic>
    </p:spTree>
    <p:extLst>
      <p:ext uri="{BB962C8B-B14F-4D97-AF65-F5344CB8AC3E}">
        <p14:creationId xmlns:p14="http://schemas.microsoft.com/office/powerpoint/2010/main" val="57508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solidFill>
                  <a:srgbClr val="24135F"/>
                </a:solidFill>
              </a:rPr>
              <a:t>Bursaries and scholarships</a:t>
            </a:r>
            <a:endParaRPr lang="en-GB" sz="2200" b="1" dirty="0">
              <a:solidFill>
                <a:srgbClr val="24135F"/>
              </a:solidFill>
            </a:endParaRPr>
          </a:p>
        </p:txBody>
      </p:sp>
      <p:sp>
        <p:nvSpPr>
          <p:cNvPr id="3" name="Content Placeholder 2"/>
          <p:cNvSpPr>
            <a:spLocks noGrp="1"/>
          </p:cNvSpPr>
          <p:nvPr>
            <p:ph idx="1"/>
          </p:nvPr>
        </p:nvSpPr>
        <p:spPr/>
        <p:txBody>
          <a:bodyPr>
            <a:normAutofit/>
          </a:bodyPr>
          <a:lstStyle/>
          <a:p>
            <a:pPr marL="230400" indent="-230400">
              <a:lnSpc>
                <a:spcPct val="100000"/>
              </a:lnSpc>
              <a:spcAft>
                <a:spcPts val="600"/>
              </a:spcAft>
            </a:pP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Many universities and colleges offer bursaries and scholarships to students. </a:t>
            </a:r>
          </a:p>
          <a:p>
            <a:pPr marL="230400" indent="-230400">
              <a:lnSpc>
                <a:spcPct val="100000"/>
              </a:lnSpc>
            </a:pP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You might be eligible if you:</a:t>
            </a:r>
          </a:p>
          <a:p>
            <a:pPr marL="518400" lvl="1" indent="-284400">
              <a:lnSpc>
                <a:spcPct val="100000"/>
              </a:lnSpc>
              <a:spcBef>
                <a:spcPts val="1000"/>
              </a:spcBef>
              <a:buFont typeface="Courier New" panose="02070309020205020404" pitchFamily="49" charset="0"/>
              <a:buChar char="o"/>
            </a:pPr>
            <a:r>
              <a:rPr lang="en-GB" sz="1600" dirty="0" smtClean="0">
                <a:latin typeface="Helvetica Neue Light" panose="02000403000000020004" pitchFamily="2" charset="0"/>
                <a:ea typeface="Helvetica Neue Light" panose="02000403000000020004" pitchFamily="2" charset="0"/>
                <a:cs typeface="Helvetica Neue Medium" panose="02000503000000020004" pitchFamily="2" charset="0"/>
              </a:rPr>
              <a:t>Are a </a:t>
            </a:r>
            <a:r>
              <a:rPr lang="en-GB" sz="1600" dirty="0">
                <a:latin typeface="Helvetica Neue Light" panose="02000403000000020004" pitchFamily="2" charset="0"/>
                <a:ea typeface="Helvetica Neue Light" panose="02000403000000020004" pitchFamily="2" charset="0"/>
                <a:cs typeface="Helvetica Neue Medium" panose="02000503000000020004" pitchFamily="2" charset="0"/>
              </a:rPr>
              <a:t>high academic achiever</a:t>
            </a:r>
          </a:p>
          <a:p>
            <a:pPr marL="518400" lvl="1" indent="-284400">
              <a:lnSpc>
                <a:spcPct val="100000"/>
              </a:lnSpc>
              <a:spcBef>
                <a:spcPts val="1000"/>
              </a:spcBef>
              <a:buFont typeface="Courier New" panose="02070309020205020404" pitchFamily="49" charset="0"/>
              <a:buChar char="o"/>
            </a:pPr>
            <a:r>
              <a:rPr lang="en-GB" sz="1600" dirty="0">
                <a:latin typeface="Helvetica Neue Light" panose="02000403000000020004" pitchFamily="2" charset="0"/>
                <a:ea typeface="Helvetica Neue Light" panose="02000403000000020004" pitchFamily="2" charset="0"/>
                <a:cs typeface="Helvetica Neue Medium" panose="02000503000000020004" pitchFamily="2" charset="0"/>
              </a:rPr>
              <a:t>Have a special talent, such as sports</a:t>
            </a:r>
          </a:p>
          <a:p>
            <a:pPr marL="518400" lvl="1" indent="-284400">
              <a:lnSpc>
                <a:spcPct val="100000"/>
              </a:lnSpc>
              <a:spcBef>
                <a:spcPts val="1000"/>
              </a:spcBef>
              <a:spcAft>
                <a:spcPts val="600"/>
              </a:spcAft>
              <a:buFont typeface="Courier New" panose="02070309020205020404" pitchFamily="49" charset="0"/>
              <a:buChar char="o"/>
            </a:pPr>
            <a:r>
              <a:rPr lang="en-GB" sz="1600" dirty="0">
                <a:latin typeface="Helvetica Neue Light" panose="02000403000000020004" pitchFamily="2" charset="0"/>
                <a:ea typeface="Helvetica Neue Light" panose="02000403000000020004" pitchFamily="2" charset="0"/>
                <a:cs typeface="Helvetica Neue Medium" panose="02000503000000020004" pitchFamily="2" charset="0"/>
              </a:rPr>
              <a:t>Are from a low-income household</a:t>
            </a:r>
            <a:endParaRPr lang="en-GB" sz="160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230400" indent="-230400" fontAlgn="base">
              <a:lnSpc>
                <a:spcPct val="100000"/>
              </a:lnSpc>
              <a:spcAft>
                <a:spcPts val="600"/>
              </a:spcAft>
            </a:pP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You need to research and ask – they are not always widely advertised</a:t>
            </a:r>
          </a:p>
          <a:p>
            <a:pPr marL="230400" indent="-230400" fontAlgn="base">
              <a:lnSpc>
                <a:spcPct val="100000"/>
              </a:lnSpc>
              <a:spcAft>
                <a:spcPts val="600"/>
              </a:spcAft>
            </a:pP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If you think you’re eligible, there is nothing to lose from applying</a:t>
            </a:r>
          </a:p>
        </p:txBody>
      </p:sp>
      <p:sp>
        <p:nvSpPr>
          <p:cNvPr id="4" name="Rectangle 3">
            <a:extLst>
              <a:ext uri="{FF2B5EF4-FFF2-40B4-BE49-F238E27FC236}">
                <a16:creationId xmlns:a16="http://schemas.microsoft.com/office/drawing/2014/main" id="{4AB2EF6A-0BE6-9D42-9CD2-91B051DE3E8F}"/>
              </a:ext>
            </a:extLst>
          </p:cNvPr>
          <p:cNvSpPr/>
          <p:nvPr/>
        </p:nvSpPr>
        <p:spPr>
          <a:xfrm>
            <a:off x="0" y="6138000"/>
            <a:ext cx="12192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B64181F-F6F7-2F43-BA4E-EB70325EE20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89996" y="6313049"/>
            <a:ext cx="1229324" cy="412976"/>
          </a:xfrm>
          <a:prstGeom prst="rect">
            <a:avLst/>
          </a:prstGeom>
        </p:spPr>
      </p:pic>
    </p:spTree>
    <p:extLst>
      <p:ext uri="{BB962C8B-B14F-4D97-AF65-F5344CB8AC3E}">
        <p14:creationId xmlns:p14="http://schemas.microsoft.com/office/powerpoint/2010/main" val="294836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ABDFD1-2426-A34E-ABE4-A1C4940D4F28}"/>
              </a:ext>
            </a:extLst>
          </p:cNvPr>
          <p:cNvSpPr/>
          <p:nvPr/>
        </p:nvSpPr>
        <p:spPr>
          <a:xfrm>
            <a:off x="7539924" y="0"/>
            <a:ext cx="4652075" cy="6858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dirty="0">
                <a:solidFill>
                  <a:srgbClr val="24135F"/>
                </a:solidFill>
              </a:rPr>
              <a:t>Next steps</a:t>
            </a:r>
          </a:p>
        </p:txBody>
      </p:sp>
      <p:sp>
        <p:nvSpPr>
          <p:cNvPr id="3" name="Content Placeholder 2"/>
          <p:cNvSpPr>
            <a:spLocks noGrp="1"/>
          </p:cNvSpPr>
          <p:nvPr>
            <p:ph idx="1"/>
          </p:nvPr>
        </p:nvSpPr>
        <p:spPr>
          <a:xfrm>
            <a:off x="1779589" y="1842448"/>
            <a:ext cx="5353834" cy="383162"/>
          </a:xfrm>
        </p:spPr>
        <p:txBody>
          <a:bodyPr>
            <a:normAutofit/>
          </a:bodyPr>
          <a:lstStyle/>
          <a:p>
            <a:pPr marL="0" indent="0" fontAlgn="base">
              <a:lnSpc>
                <a:spcPct val="100000"/>
              </a:lnSpc>
              <a:spcAft>
                <a:spcPts val="1200"/>
              </a:spcAft>
              <a:buNone/>
            </a:pP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Register an account at gov.uk/student-finance</a:t>
            </a:r>
          </a:p>
        </p:txBody>
      </p:sp>
      <p:sp>
        <p:nvSpPr>
          <p:cNvPr id="4" name="Rectangle 3"/>
          <p:cNvSpPr/>
          <p:nvPr/>
        </p:nvSpPr>
        <p:spPr>
          <a:xfrm>
            <a:off x="8019251" y="883092"/>
            <a:ext cx="4069426" cy="3046988"/>
          </a:xfrm>
          <a:prstGeom prst="rect">
            <a:avLst/>
          </a:prstGeom>
        </p:spPr>
        <p:txBody>
          <a:bodyPr wrap="square">
            <a:spAutoFit/>
          </a:bodyPr>
          <a:lstStyle/>
          <a:p>
            <a:pPr fontAlgn="base">
              <a:spcAft>
                <a:spcPts val="600"/>
              </a:spcAft>
            </a:pPr>
            <a:r>
              <a:rPr lang="en-GB" sz="1600" b="1" dirty="0">
                <a:latin typeface="Helvetica Neue" panose="02000503000000020004" pitchFamily="2" charset="0"/>
                <a:ea typeface="Helvetica Neue" panose="02000503000000020004" pitchFamily="2" charset="0"/>
                <a:cs typeface="Helvetica Neue" panose="02000503000000020004" pitchFamily="2" charset="0"/>
              </a:rPr>
              <a:t>Student Finance</a:t>
            </a:r>
          </a:p>
          <a:p>
            <a:pPr fontAlgn="base">
              <a:spcBef>
                <a:spcPts val="1000"/>
              </a:spcBef>
              <a:spcAft>
                <a:spcPts val="600"/>
              </a:spcAft>
            </a:pPr>
            <a:r>
              <a:rPr lang="en-GB" sz="1600" u="sng" dirty="0" smtClean="0">
                <a:latin typeface="Helvetica Neue Medium" panose="02000503000000020004" pitchFamily="2" charset="0"/>
                <a:ea typeface="Helvetica Neue Medium" panose="02000503000000020004" pitchFamily="2" charset="0"/>
                <a:cs typeface="Helvetica Neue Medium" panose="02000503000000020004" pitchFamily="2" charset="0"/>
              </a:rPr>
              <a:t>discoveruni.gov.uk</a:t>
            </a:r>
            <a:endParaRPr lang="en-GB" sz="1600" u="sng"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fontAlgn="base">
              <a:spcBef>
                <a:spcPts val="1000"/>
              </a:spcBef>
              <a:spcAft>
                <a:spcPts val="600"/>
              </a:spcAft>
            </a:pPr>
            <a:r>
              <a:rPr lang="en-GB" sz="1600" u="sng" dirty="0">
                <a:latin typeface="Helvetica Neue Medium" panose="02000503000000020004" pitchFamily="2" charset="0"/>
                <a:ea typeface="Helvetica Neue Medium" panose="02000503000000020004" pitchFamily="2" charset="0"/>
                <a:cs typeface="Helvetica Neue Medium" panose="02000503000000020004" pitchFamily="2" charset="0"/>
              </a:rPr>
              <a:t>s</a:t>
            </a:r>
            <a:r>
              <a:rPr lang="en-GB" sz="1600" u="sng" dirty="0" smtClean="0">
                <a:latin typeface="Helvetica Neue Medium" panose="02000503000000020004" pitchFamily="2" charset="0"/>
                <a:ea typeface="Helvetica Neue Medium" panose="02000503000000020004" pitchFamily="2" charset="0"/>
                <a:cs typeface="Helvetica Neue Medium" panose="02000503000000020004" pitchFamily="2" charset="0"/>
              </a:rPr>
              <a:t>avethestudent.org</a:t>
            </a:r>
          </a:p>
          <a:p>
            <a:pPr fontAlgn="base">
              <a:spcBef>
                <a:spcPts val="1000"/>
              </a:spcBef>
              <a:spcAft>
                <a:spcPts val="600"/>
              </a:spcAft>
            </a:pPr>
            <a:r>
              <a:rPr lang="en-GB" sz="1600" u="sng" dirty="0" smtClean="0">
                <a:latin typeface="Helvetica Neue Medium" panose="02000503000000020004" pitchFamily="2" charset="0"/>
                <a:ea typeface="Helvetica Neue Medium" panose="02000503000000020004" pitchFamily="2" charset="0"/>
                <a:cs typeface="Helvetica Neue Medium" panose="02000503000000020004" pitchFamily="2" charset="0"/>
              </a:rPr>
              <a:t>thestudentroom.co.uk/student-finance </a:t>
            </a:r>
            <a:endParaRPr lang="en-GB" sz="1600" u="sng"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fontAlgn="base">
              <a:spcBef>
                <a:spcPts val="1000"/>
              </a:spcBef>
              <a:spcAft>
                <a:spcPts val="600"/>
              </a:spcAft>
            </a:pPr>
            <a:r>
              <a:rPr lang="en-GB" sz="1600" u="sng" dirty="0">
                <a:latin typeface="Helvetica Neue Medium" panose="02000503000000020004" pitchFamily="2" charset="0"/>
                <a:ea typeface="Helvetica Neue Medium" panose="02000503000000020004" pitchFamily="2" charset="0"/>
                <a:cs typeface="Helvetica Neue Medium" panose="02000503000000020004" pitchFamily="2" charset="0"/>
              </a:rPr>
              <a:t>ucas.com</a:t>
            </a:r>
          </a:p>
          <a:p>
            <a:pPr fontAlgn="base">
              <a:spcBef>
                <a:spcPts val="1000"/>
              </a:spcBef>
              <a:spcAft>
                <a:spcPts val="600"/>
              </a:spcAft>
            </a:pPr>
            <a:r>
              <a:rPr lang="en-GB" sz="1600" u="sng" dirty="0">
                <a:latin typeface="Helvetica Neue Medium" panose="02000503000000020004" pitchFamily="2" charset="0"/>
                <a:ea typeface="Helvetica Neue Medium" panose="02000503000000020004" pitchFamily="2" charset="0"/>
                <a:cs typeface="Helvetica Neue Medium" panose="02000503000000020004" pitchFamily="2" charset="0"/>
              </a:rPr>
              <a:t>apprenticeships.gov.uk</a:t>
            </a:r>
          </a:p>
          <a:p>
            <a:pPr fontAlgn="base">
              <a:spcBef>
                <a:spcPts val="1000"/>
              </a:spcBef>
              <a:spcAft>
                <a:spcPts val="600"/>
              </a:spcAft>
            </a:pPr>
            <a:r>
              <a:rPr lang="en-GB" sz="1600" u="sng" dirty="0" smtClean="0">
                <a:latin typeface="Helvetica Neue Medium" panose="02000503000000020004" pitchFamily="2" charset="0"/>
                <a:ea typeface="Helvetica Neue Medium" panose="02000503000000020004" pitchFamily="2" charset="0"/>
                <a:cs typeface="Helvetica Neue Medium" panose="02000503000000020004" pitchFamily="2" charset="0"/>
              </a:rPr>
              <a:t>nationalcareers.service.gov.uk </a:t>
            </a:r>
            <a:endParaRPr lang="en-GB" sz="1600" u="sng"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5" name="Rectangle 4"/>
          <p:cNvSpPr/>
          <p:nvPr/>
        </p:nvSpPr>
        <p:spPr>
          <a:xfrm>
            <a:off x="8019251" y="4253025"/>
            <a:ext cx="3672236" cy="1692771"/>
          </a:xfrm>
          <a:prstGeom prst="rect">
            <a:avLst/>
          </a:prstGeom>
        </p:spPr>
        <p:txBody>
          <a:bodyPr wrap="square">
            <a:spAutoFit/>
          </a:bodyPr>
          <a:lstStyle/>
          <a:p>
            <a:pPr fontAlgn="base">
              <a:spcAft>
                <a:spcPts val="600"/>
              </a:spcAft>
            </a:pPr>
            <a:r>
              <a:rPr lang="en-GB" sz="1600" b="1" dirty="0">
                <a:latin typeface="Helvetica Neue" panose="02000503000000020004" pitchFamily="2" charset="0"/>
                <a:ea typeface="Helvetica Neue" panose="02000503000000020004" pitchFamily="2" charset="0"/>
                <a:cs typeface="Helvetica Neue" panose="02000503000000020004" pitchFamily="2" charset="0"/>
              </a:rPr>
              <a:t>Budgeting</a:t>
            </a:r>
          </a:p>
          <a:p>
            <a:pPr fontAlgn="base">
              <a:spcBef>
                <a:spcPts val="1000"/>
              </a:spcBef>
              <a:spcAft>
                <a:spcPts val="600"/>
              </a:spcAft>
            </a:pPr>
            <a:r>
              <a:rPr lang="en-GB" sz="1600" u="sng" dirty="0" err="1">
                <a:latin typeface="Helvetica Neue Medium" panose="02000503000000020004" pitchFamily="2" charset="0"/>
                <a:ea typeface="Helvetica Neue Medium" panose="02000503000000020004" pitchFamily="2" charset="0"/>
                <a:cs typeface="Helvetica Neue Medium" panose="02000503000000020004" pitchFamily="2" charset="0"/>
              </a:rPr>
              <a:t>moneyadviceservice.org.uk</a:t>
            </a:r>
            <a:endParaRPr lang="en-GB" sz="1600" u="sng"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fontAlgn="base">
              <a:spcBef>
                <a:spcPts val="1000"/>
              </a:spcBef>
              <a:spcAft>
                <a:spcPts val="600"/>
              </a:spcAft>
            </a:pPr>
            <a:r>
              <a:rPr lang="en-GB" sz="1600" u="sng" dirty="0" err="1">
                <a:latin typeface="Helvetica Neue Medium" panose="02000503000000020004" pitchFamily="2" charset="0"/>
                <a:ea typeface="Helvetica Neue Medium" panose="02000503000000020004" pitchFamily="2" charset="0"/>
                <a:cs typeface="Helvetica Neue Medium" panose="02000503000000020004" pitchFamily="2" charset="0"/>
              </a:rPr>
              <a:t>moneysavingexpert.com</a:t>
            </a:r>
            <a:r>
              <a:rPr lang="en-GB" sz="1600" u="sng" dirty="0">
                <a:latin typeface="Helvetica Neue Medium" panose="02000503000000020004" pitchFamily="2" charset="0"/>
                <a:ea typeface="Helvetica Neue Medium" panose="02000503000000020004" pitchFamily="2" charset="0"/>
                <a:cs typeface="Helvetica Neue Medium" panose="02000503000000020004" pitchFamily="2" charset="0"/>
              </a:rPr>
              <a:t>/students</a:t>
            </a:r>
          </a:p>
          <a:p>
            <a:pPr fontAlgn="base">
              <a:spcBef>
                <a:spcPts val="1000"/>
              </a:spcBef>
              <a:spcAft>
                <a:spcPts val="600"/>
              </a:spcAft>
            </a:pPr>
            <a:r>
              <a:rPr lang="en-GB" sz="1600" u="sng" dirty="0" err="1">
                <a:latin typeface="Helvetica Neue Medium" panose="02000503000000020004" pitchFamily="2" charset="0"/>
                <a:ea typeface="Helvetica Neue Medium" panose="02000503000000020004" pitchFamily="2" charset="0"/>
                <a:cs typeface="Helvetica Neue Medium" panose="02000503000000020004" pitchFamily="2" charset="0"/>
              </a:rPr>
              <a:t>citizensadvice.org.uk</a:t>
            </a:r>
            <a:endParaRPr lang="en-GB" sz="1600" u="sng"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7" name="Picture 6">
            <a:extLst>
              <a:ext uri="{FF2B5EF4-FFF2-40B4-BE49-F238E27FC236}">
                <a16:creationId xmlns:a16="http://schemas.microsoft.com/office/drawing/2014/main" id="{875852B3-C38B-994C-81BA-F6928E46F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52002">
            <a:off x="11085814" y="5763087"/>
            <a:ext cx="683436" cy="871970"/>
          </a:xfrm>
          <a:prstGeom prst="rect">
            <a:avLst/>
          </a:prstGeom>
        </p:spPr>
      </p:pic>
      <p:cxnSp>
        <p:nvCxnSpPr>
          <p:cNvPr id="8" name="Straight Connector 7">
            <a:extLst>
              <a:ext uri="{FF2B5EF4-FFF2-40B4-BE49-F238E27FC236}">
                <a16:creationId xmlns:a16="http://schemas.microsoft.com/office/drawing/2014/main" id="{25DF07CE-8A08-9B4A-8B6F-284661D7BF52}"/>
              </a:ext>
            </a:extLst>
          </p:cNvPr>
          <p:cNvCxnSpPr>
            <a:cxnSpLocks/>
          </p:cNvCxnSpPr>
          <p:nvPr/>
        </p:nvCxnSpPr>
        <p:spPr>
          <a:xfrm>
            <a:off x="8157218" y="4076192"/>
            <a:ext cx="3534269" cy="0"/>
          </a:xfrm>
          <a:prstGeom prst="line">
            <a:avLst/>
          </a:prstGeom>
          <a:ln w="635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85BBA458-78E1-CE4E-B857-30B7BC57E023}"/>
              </a:ext>
            </a:extLst>
          </p:cNvPr>
          <p:cNvSpPr/>
          <p:nvPr/>
        </p:nvSpPr>
        <p:spPr>
          <a:xfrm>
            <a:off x="475967" y="1442362"/>
            <a:ext cx="1179717" cy="1179717"/>
          </a:xfrm>
          <a:prstGeom prst="ellipse">
            <a:avLst/>
          </a:prstGeom>
          <a:solidFill>
            <a:srgbClr val="241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89F2581-6C93-804D-808F-C7D2CC3C361F}"/>
              </a:ext>
            </a:extLst>
          </p:cNvPr>
          <p:cNvSpPr/>
          <p:nvPr/>
        </p:nvSpPr>
        <p:spPr>
          <a:xfrm>
            <a:off x="475967" y="2879830"/>
            <a:ext cx="1179717" cy="1179717"/>
          </a:xfrm>
          <a:prstGeom prst="ellipse">
            <a:avLst/>
          </a:prstGeom>
          <a:solidFill>
            <a:srgbClr val="241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FC716D7-ABF4-434E-A9CE-155C65814401}"/>
              </a:ext>
            </a:extLst>
          </p:cNvPr>
          <p:cNvSpPr/>
          <p:nvPr/>
        </p:nvSpPr>
        <p:spPr>
          <a:xfrm>
            <a:off x="475967" y="4317297"/>
            <a:ext cx="1179717" cy="1179717"/>
          </a:xfrm>
          <a:prstGeom prst="ellipse">
            <a:avLst/>
          </a:prstGeom>
          <a:solidFill>
            <a:srgbClr val="241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8E3DCC7-41B4-624D-B219-50193EF9CB3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3878" y="3131538"/>
            <a:ext cx="676849" cy="658800"/>
          </a:xfrm>
          <a:prstGeom prst="rect">
            <a:avLst/>
          </a:prstGeom>
        </p:spPr>
      </p:pic>
      <p:pic>
        <p:nvPicPr>
          <p:cNvPr id="18" name="Picture 17">
            <a:extLst>
              <a:ext uri="{FF2B5EF4-FFF2-40B4-BE49-F238E27FC236}">
                <a16:creationId xmlns:a16="http://schemas.microsoft.com/office/drawing/2014/main" id="{0BE6BEDF-4ED7-5849-BA58-ED153B8CBDA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60918" y="4549403"/>
            <a:ext cx="658800" cy="658800"/>
          </a:xfrm>
          <a:prstGeom prst="rect">
            <a:avLst/>
          </a:prstGeom>
        </p:spPr>
      </p:pic>
      <p:sp>
        <p:nvSpPr>
          <p:cNvPr id="19" name="Content Placeholder 2">
            <a:extLst>
              <a:ext uri="{FF2B5EF4-FFF2-40B4-BE49-F238E27FC236}">
                <a16:creationId xmlns:a16="http://schemas.microsoft.com/office/drawing/2014/main" id="{74E3903B-200D-DF4B-96E9-206EE3BA8CB2}"/>
              </a:ext>
            </a:extLst>
          </p:cNvPr>
          <p:cNvSpPr txBox="1">
            <a:spLocks/>
          </p:cNvSpPr>
          <p:nvPr/>
        </p:nvSpPr>
        <p:spPr>
          <a:xfrm>
            <a:off x="1779589" y="4712830"/>
            <a:ext cx="5353834" cy="37675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Aft>
                <a:spcPts val="1200"/>
              </a:spcAft>
              <a:buFont typeface="Arial" panose="020B0604020202020204" pitchFamily="34" charset="0"/>
              <a:buNone/>
            </a:pP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Do your research</a:t>
            </a:r>
          </a:p>
        </p:txBody>
      </p:sp>
      <p:sp>
        <p:nvSpPr>
          <p:cNvPr id="20" name="Content Placeholder 2">
            <a:extLst>
              <a:ext uri="{FF2B5EF4-FFF2-40B4-BE49-F238E27FC236}">
                <a16:creationId xmlns:a16="http://schemas.microsoft.com/office/drawing/2014/main" id="{BB4561AC-1B3F-184E-946B-9951AF63676B}"/>
              </a:ext>
            </a:extLst>
          </p:cNvPr>
          <p:cNvSpPr txBox="1">
            <a:spLocks/>
          </p:cNvSpPr>
          <p:nvPr/>
        </p:nvSpPr>
        <p:spPr>
          <a:xfrm>
            <a:off x="1779589" y="2984670"/>
            <a:ext cx="5353834" cy="126835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200"/>
              </a:spcAft>
              <a:buFont typeface="Arial" panose="020B0604020202020204" pitchFamily="34" charset="0"/>
              <a:buNone/>
            </a:pP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The main window for student loan applications is in the spring (usually February to the end of May</a:t>
            </a:r>
            <a:r>
              <a:rPr lang="en-GB" sz="1900" dirty="0" smtClean="0">
                <a:latin typeface="Helvetica Neue Medium" panose="02000503000000020004" pitchFamily="2" charset="0"/>
                <a:ea typeface="Helvetica Neue Medium" panose="02000503000000020004" pitchFamily="2" charset="0"/>
                <a:cs typeface="Helvetica Neue Medium" panose="02000503000000020004" pitchFamily="2" charset="0"/>
              </a:rPr>
              <a:t>)</a:t>
            </a:r>
            <a:br>
              <a:rPr lang="en-GB" sz="1900" dirty="0" smtClean="0">
                <a:latin typeface="Helvetica Neue Medium" panose="02000503000000020004" pitchFamily="2" charset="0"/>
                <a:ea typeface="Helvetica Neue Medium" panose="02000503000000020004" pitchFamily="2" charset="0"/>
                <a:cs typeface="Helvetica Neue Medium" panose="02000503000000020004" pitchFamily="2" charset="0"/>
              </a:rPr>
            </a:br>
            <a:r>
              <a:rPr lang="en-GB" sz="1900" dirty="0" smtClean="0">
                <a:latin typeface="Helvetica Neue Medium" panose="02000503000000020004" pitchFamily="2" charset="0"/>
                <a:ea typeface="Helvetica Neue Medium" panose="02000503000000020004" pitchFamily="2" charset="0"/>
                <a:cs typeface="Helvetica Neue Medium" panose="02000503000000020004" pitchFamily="2" charset="0"/>
              </a:rPr>
              <a:t/>
            </a:r>
            <a:br>
              <a:rPr lang="en-GB" sz="1900" dirty="0" smtClean="0">
                <a:latin typeface="Helvetica Neue Medium" panose="02000503000000020004" pitchFamily="2" charset="0"/>
                <a:ea typeface="Helvetica Neue Medium" panose="02000503000000020004" pitchFamily="2" charset="0"/>
                <a:cs typeface="Helvetica Neue Medium" panose="02000503000000020004" pitchFamily="2" charset="0"/>
              </a:rPr>
            </a:br>
            <a:r>
              <a:rPr lang="en-GB" sz="1900" dirty="0" smtClean="0">
                <a:latin typeface="Helvetica Neue Medium" panose="02000503000000020004" pitchFamily="2" charset="0"/>
                <a:ea typeface="Helvetica Neue Medium" panose="02000503000000020004" pitchFamily="2" charset="0"/>
                <a:cs typeface="Helvetica Neue Medium" panose="02000503000000020004" pitchFamily="2" charset="0"/>
              </a:rPr>
              <a:t>Applying early helps ensure your loan is in place for when you start your course</a:t>
            </a:r>
            <a:endPar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13" name="Picture 12">
            <a:extLst>
              <a:ext uri="{FF2B5EF4-FFF2-40B4-BE49-F238E27FC236}">
                <a16:creationId xmlns:a16="http://schemas.microsoft.com/office/drawing/2014/main" id="{BEDEA9FC-5B44-5146-8C97-3457D648187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53322" y="1750831"/>
            <a:ext cx="838200" cy="528864"/>
          </a:xfrm>
          <a:prstGeom prst="rect">
            <a:avLst/>
          </a:prstGeom>
        </p:spPr>
      </p:pic>
    </p:spTree>
    <p:extLst>
      <p:ext uri="{BB962C8B-B14F-4D97-AF65-F5344CB8AC3E}">
        <p14:creationId xmlns:p14="http://schemas.microsoft.com/office/powerpoint/2010/main" val="195553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A7107E5-7798-9645-905E-F017C4C159ED}"/>
              </a:ext>
            </a:extLst>
          </p:cNvPr>
          <p:cNvSpPr/>
          <p:nvPr/>
        </p:nvSpPr>
        <p:spPr>
          <a:xfrm>
            <a:off x="0" y="924340"/>
            <a:ext cx="12192000" cy="4820478"/>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dirty="0">
                <a:solidFill>
                  <a:srgbClr val="24135F"/>
                </a:solidFill>
              </a:rPr>
              <a:t>Summary</a:t>
            </a:r>
          </a:p>
        </p:txBody>
      </p:sp>
      <p:sp>
        <p:nvSpPr>
          <p:cNvPr id="3" name="Content Placeholder 2"/>
          <p:cNvSpPr>
            <a:spLocks noGrp="1"/>
          </p:cNvSpPr>
          <p:nvPr>
            <p:ph idx="1"/>
          </p:nvPr>
        </p:nvSpPr>
        <p:spPr>
          <a:xfrm>
            <a:off x="407988" y="1368000"/>
            <a:ext cx="4591395" cy="2577835"/>
          </a:xfrm>
        </p:spPr>
        <p:txBody>
          <a:bodyPr/>
          <a:lstStyle/>
          <a:p>
            <a:pPr fontAlgn="base">
              <a:lnSpc>
                <a:spcPct val="100000"/>
              </a:lnSpc>
              <a:spcAft>
                <a:spcPts val="600"/>
              </a:spcAft>
            </a:pPr>
            <a:r>
              <a:rPr lang="en-GB" sz="1900" dirty="0" smtClean="0">
                <a:latin typeface="Helvetica Neue Medium" panose="02000503000000020004" pitchFamily="2" charset="0"/>
                <a:ea typeface="Helvetica Neue Medium" panose="02000503000000020004" pitchFamily="2" charset="0"/>
                <a:cs typeface="Helvetica Neue Medium" panose="02000503000000020004" pitchFamily="2" charset="0"/>
              </a:rPr>
              <a:t>You can get financial support from government to help with the costs of higher education</a:t>
            </a:r>
          </a:p>
          <a:p>
            <a:pPr fontAlgn="base">
              <a:lnSpc>
                <a:spcPct val="100000"/>
              </a:lnSpc>
              <a:spcAft>
                <a:spcPts val="600"/>
              </a:spcAft>
            </a:pPr>
            <a:r>
              <a:rPr lang="en-GB" sz="1900" dirty="0" smtClean="0">
                <a:latin typeface="Helvetica Neue Medium" panose="02000503000000020004" pitchFamily="2" charset="0"/>
                <a:ea typeface="Helvetica Neue Medium" panose="02000503000000020004" pitchFamily="2" charset="0"/>
                <a:cs typeface="Helvetica Neue Medium" panose="02000503000000020004" pitchFamily="2" charset="0"/>
              </a:rPr>
              <a:t>Repayments </a:t>
            </a: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depend on your income </a:t>
            </a:r>
            <a:r>
              <a:rPr lang="en-GB" sz="1900" dirty="0" smtClean="0">
                <a:latin typeface="Helvetica Neue Medium" panose="02000503000000020004" pitchFamily="2" charset="0"/>
                <a:ea typeface="Helvetica Neue Medium" panose="02000503000000020004" pitchFamily="2" charset="0"/>
                <a:cs typeface="Helvetica Neue Medium" panose="02000503000000020004" pitchFamily="2" charset="0"/>
              </a:rPr>
              <a:t>and are only made after you have left your course and are earning above a certain amount</a:t>
            </a:r>
            <a:endPar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fontAlgn="base">
              <a:lnSpc>
                <a:spcPct val="100000"/>
              </a:lnSpc>
              <a:spcAft>
                <a:spcPts val="600"/>
              </a:spcAft>
            </a:pPr>
            <a:r>
              <a:rPr lang="en-GB" sz="1900" dirty="0" smtClean="0">
                <a:latin typeface="Helvetica Neue Medium" panose="02000503000000020004" pitchFamily="2" charset="0"/>
                <a:ea typeface="Helvetica Neue Medium" panose="02000503000000020004" pitchFamily="2" charset="0"/>
                <a:cs typeface="Helvetica Neue Medium" panose="02000503000000020004" pitchFamily="2" charset="0"/>
              </a:rPr>
              <a:t>Any outstanding loan amount is written off after 30 years, </a:t>
            </a: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even if you haven’t paid it all</a:t>
            </a:r>
          </a:p>
          <a:p>
            <a:pPr fontAlgn="base">
              <a:lnSpc>
                <a:spcPct val="100000"/>
              </a:lnSpc>
              <a:spcAft>
                <a:spcPts val="600"/>
              </a:spcAft>
            </a:pP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Additional support is available for those who might need it</a:t>
            </a:r>
          </a:p>
        </p:txBody>
      </p:sp>
      <p:pic>
        <p:nvPicPr>
          <p:cNvPr id="5" name="Picture 4">
            <a:extLst>
              <a:ext uri="{FF2B5EF4-FFF2-40B4-BE49-F238E27FC236}">
                <a16:creationId xmlns:a16="http://schemas.microsoft.com/office/drawing/2014/main" id="{96E96C29-6755-B04D-961D-D10BC66D1B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289" t="3217"/>
          <a:stretch/>
        </p:blipFill>
        <p:spPr>
          <a:xfrm>
            <a:off x="5396947" y="1470991"/>
            <a:ext cx="6795053" cy="4945684"/>
          </a:xfrm>
          <a:prstGeom prst="rect">
            <a:avLst/>
          </a:prstGeom>
        </p:spPr>
      </p:pic>
    </p:spTree>
    <p:extLst>
      <p:ext uri="{BB962C8B-B14F-4D97-AF65-F5344CB8AC3E}">
        <p14:creationId xmlns:p14="http://schemas.microsoft.com/office/powerpoint/2010/main" val="150276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7F2E50-77BF-EF4F-8FA5-935DC32E9DAF}"/>
              </a:ext>
            </a:extLst>
          </p:cNvPr>
          <p:cNvSpPr/>
          <p:nvPr/>
        </p:nvSpPr>
        <p:spPr>
          <a:xfrm>
            <a:off x="7810500" y="0"/>
            <a:ext cx="4381500" cy="6858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GB" dirty="0">
                <a:solidFill>
                  <a:srgbClr val="24135F"/>
                </a:solidFill>
                <a:latin typeface="Helvetica Neue Medium" panose="02000503000000020004" pitchFamily="2" charset="0"/>
                <a:ea typeface="Helvetica Neue Medium" panose="02000503000000020004" pitchFamily="2" charset="0"/>
                <a:cs typeface="Helvetica Neue Medium" panose="02000503000000020004" pitchFamily="2" charset="0"/>
              </a:rPr>
              <a:t>Student loans</a:t>
            </a:r>
          </a:p>
        </p:txBody>
      </p:sp>
      <p:sp>
        <p:nvSpPr>
          <p:cNvPr id="3" name="Content Placeholder 2"/>
          <p:cNvSpPr>
            <a:spLocks noGrp="1"/>
          </p:cNvSpPr>
          <p:nvPr>
            <p:ph idx="1"/>
          </p:nvPr>
        </p:nvSpPr>
        <p:spPr>
          <a:xfrm>
            <a:off x="407988" y="1368000"/>
            <a:ext cx="6411912" cy="4376600"/>
          </a:xfrm>
        </p:spPr>
        <p:txBody>
          <a:bodyPr>
            <a:noAutofit/>
          </a:bodyPr>
          <a:lstStyle/>
          <a:p>
            <a:pPr marL="0" indent="0" fontAlgn="base">
              <a:lnSpc>
                <a:spcPct val="100000"/>
              </a:lnSpc>
              <a:buNone/>
            </a:pPr>
            <a:r>
              <a:rPr lang="en-GB" sz="2200" dirty="0">
                <a:latin typeface="Helvetica Neue Light" panose="02000403000000020004" pitchFamily="2" charset="0"/>
                <a:ea typeface="Helvetica Neue Light" panose="02000403000000020004" pitchFamily="2" charset="0"/>
                <a:cs typeface="Arial" panose="020B0604020202020204" pitchFamily="34" charset="0"/>
              </a:rPr>
              <a:t>Funds loaned to you by the government, to help you cover the costs of going to university</a:t>
            </a:r>
          </a:p>
          <a:p>
            <a:pPr fontAlgn="base">
              <a:lnSpc>
                <a:spcPct val="100000"/>
              </a:lnSpc>
            </a:pPr>
            <a:endParaRPr lang="en-GB" sz="1800" dirty="0">
              <a:latin typeface="Helvetica Neue Light" panose="02000403000000020004" pitchFamily="2" charset="0"/>
              <a:ea typeface="Helvetica Neue Light" panose="02000403000000020004" pitchFamily="2" charset="0"/>
              <a:cs typeface="Arial" panose="020B0604020202020204" pitchFamily="34" charset="0"/>
            </a:endParaRPr>
          </a:p>
          <a:p>
            <a:pPr marL="0" indent="0" fontAlgn="base">
              <a:lnSpc>
                <a:spcPct val="100000"/>
              </a:lnSpc>
              <a:buNone/>
            </a:pP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Two types:</a:t>
            </a:r>
          </a:p>
          <a:p>
            <a:pPr marL="0" indent="0" fontAlgn="base">
              <a:lnSpc>
                <a:spcPct val="100000"/>
              </a:lnSpc>
              <a:buNone/>
            </a:pPr>
            <a:r>
              <a:rPr lang="en-GB" sz="1800" dirty="0">
                <a:latin typeface="Helvetica Neue Light" panose="02000403000000020004" pitchFamily="2" charset="0"/>
                <a:ea typeface="Helvetica Neue Light" panose="02000403000000020004" pitchFamily="2" charset="0"/>
                <a:cs typeface="Arial" panose="020B0604020202020204" pitchFamily="34" charset="0"/>
              </a:rPr>
              <a:t/>
            </a:r>
            <a:br>
              <a:rPr lang="en-GB" sz="1800" dirty="0">
                <a:latin typeface="Helvetica Neue Light" panose="02000403000000020004" pitchFamily="2" charset="0"/>
                <a:ea typeface="Helvetica Neue Light" panose="02000403000000020004" pitchFamily="2" charset="0"/>
                <a:cs typeface="Arial" panose="020B0604020202020204" pitchFamily="34" charset="0"/>
              </a:rPr>
            </a:br>
            <a:endParaRPr lang="en-GB" sz="1800" dirty="0">
              <a:latin typeface="Helvetica Neue Light" panose="02000403000000020004" pitchFamily="2" charset="0"/>
              <a:ea typeface="Helvetica Neue Light" panose="02000403000000020004" pitchFamily="2" charset="0"/>
              <a:cs typeface="Arial" panose="020B0604020202020204" pitchFamily="34" charset="0"/>
            </a:endParaRPr>
          </a:p>
          <a:p>
            <a:pPr marL="0" indent="0" fontAlgn="base">
              <a:lnSpc>
                <a:spcPct val="100000"/>
              </a:lnSpc>
              <a:buNone/>
            </a:pPr>
            <a:endParaRPr lang="en-GB" sz="1800" dirty="0">
              <a:latin typeface="Helvetica Neue Light" panose="02000403000000020004" pitchFamily="2" charset="0"/>
              <a:ea typeface="Helvetica Neue Light" panose="02000403000000020004" pitchFamily="2" charset="0"/>
              <a:cs typeface="Arial" panose="020B0604020202020204" pitchFamily="34" charset="0"/>
            </a:endParaRPr>
          </a:p>
          <a:p>
            <a:pPr fontAlgn="base">
              <a:lnSpc>
                <a:spcPct val="100000"/>
              </a:lnSpc>
            </a:pPr>
            <a:r>
              <a:rPr lang="en-GB" sz="1600" dirty="0">
                <a:latin typeface="Helvetica Neue Light" panose="02000403000000020004" pitchFamily="2" charset="0"/>
                <a:ea typeface="Helvetica Neue Light" panose="02000403000000020004" pitchFamily="2" charset="0"/>
                <a:cs typeface="Arial" panose="020B0604020202020204" pitchFamily="34" charset="0"/>
              </a:rPr>
              <a:t>Not like a bank loan</a:t>
            </a:r>
          </a:p>
          <a:p>
            <a:pPr fontAlgn="base">
              <a:lnSpc>
                <a:spcPct val="100000"/>
              </a:lnSpc>
            </a:pPr>
            <a:r>
              <a:rPr lang="en-GB" sz="1600" dirty="0" smtClean="0">
                <a:latin typeface="Helvetica Neue Light" panose="02000403000000020004" pitchFamily="2" charset="0"/>
                <a:ea typeface="Helvetica Neue Light" panose="02000403000000020004" pitchFamily="2" charset="0"/>
                <a:cs typeface="Arial" panose="020B0604020202020204" pitchFamily="34" charset="0"/>
              </a:rPr>
              <a:t>If you change your mind you can cancel your loan application any time before it is paid to your university or college (tuition fee loans) or into your bank account (maintenance loans) at the start of term</a:t>
            </a:r>
          </a:p>
          <a:p>
            <a:pPr fontAlgn="base">
              <a:lnSpc>
                <a:spcPct val="100000"/>
              </a:lnSpc>
            </a:pPr>
            <a:r>
              <a:rPr lang="en-GB" sz="1600" dirty="0" smtClean="0">
                <a:latin typeface="Helvetica Neue Light" panose="02000403000000020004" pitchFamily="2" charset="0"/>
                <a:ea typeface="Helvetica Neue Light" panose="02000403000000020004" pitchFamily="2" charset="0"/>
                <a:cs typeface="Arial" panose="020B0604020202020204" pitchFamily="34" charset="0"/>
              </a:rPr>
              <a:t>You </a:t>
            </a:r>
            <a:r>
              <a:rPr lang="en-GB" sz="1600" dirty="0">
                <a:latin typeface="Helvetica Neue Light" panose="02000403000000020004" pitchFamily="2" charset="0"/>
                <a:ea typeface="Helvetica Neue Light" panose="02000403000000020004" pitchFamily="2" charset="0"/>
                <a:cs typeface="Arial" panose="020B0604020202020204" pitchFamily="34" charset="0"/>
              </a:rPr>
              <a:t>will only have to start making repayments from the April after </a:t>
            </a:r>
            <a:r>
              <a:rPr lang="en-GB" sz="1600" dirty="0" smtClean="0">
                <a:latin typeface="Helvetica Neue Light" panose="02000403000000020004" pitchFamily="2" charset="0"/>
                <a:ea typeface="Helvetica Neue Light" panose="02000403000000020004" pitchFamily="2" charset="0"/>
                <a:cs typeface="Arial" panose="020B0604020202020204" pitchFamily="34" charset="0"/>
              </a:rPr>
              <a:t>you’ve </a:t>
            </a:r>
            <a:r>
              <a:rPr lang="en-GB" sz="1600" dirty="0">
                <a:latin typeface="Helvetica Neue Light" panose="02000403000000020004" pitchFamily="2" charset="0"/>
                <a:ea typeface="Helvetica Neue Light" panose="02000403000000020004" pitchFamily="2" charset="0"/>
                <a:cs typeface="Arial" panose="020B0604020202020204" pitchFamily="34" charset="0"/>
              </a:rPr>
              <a:t>left your course, and only when you are earning above </a:t>
            </a:r>
            <a:r>
              <a:rPr lang="en-GB" sz="1600" dirty="0" smtClean="0">
                <a:latin typeface="Helvetica Neue Light" panose="02000403000000020004" pitchFamily="2" charset="0"/>
                <a:ea typeface="Helvetica Neue Light" panose="02000403000000020004" pitchFamily="2" charset="0"/>
                <a:cs typeface="Arial" panose="020B0604020202020204" pitchFamily="34" charset="0"/>
              </a:rPr>
              <a:t>a </a:t>
            </a:r>
            <a:r>
              <a:rPr lang="en-GB" sz="1600" dirty="0">
                <a:latin typeface="Helvetica Neue Light" panose="02000403000000020004" pitchFamily="2" charset="0"/>
                <a:ea typeface="Helvetica Neue Light" panose="02000403000000020004" pitchFamily="2" charset="0"/>
                <a:cs typeface="Arial" panose="020B0604020202020204" pitchFamily="34" charset="0"/>
              </a:rPr>
              <a:t>certain amount</a:t>
            </a:r>
          </a:p>
        </p:txBody>
      </p:sp>
      <p:sp>
        <p:nvSpPr>
          <p:cNvPr id="11" name="Oval 10">
            <a:extLst>
              <a:ext uri="{FF2B5EF4-FFF2-40B4-BE49-F238E27FC236}">
                <a16:creationId xmlns:a16="http://schemas.microsoft.com/office/drawing/2014/main" id="{654055FD-08C2-4641-818B-027D9F4E0A75}"/>
              </a:ext>
            </a:extLst>
          </p:cNvPr>
          <p:cNvSpPr>
            <a:spLocks noChangeAspect="1"/>
          </p:cNvSpPr>
          <p:nvPr/>
        </p:nvSpPr>
        <p:spPr>
          <a:xfrm>
            <a:off x="482600" y="3041650"/>
            <a:ext cx="540000" cy="540000"/>
          </a:xfrm>
          <a:prstGeom prst="ellipse">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4135F"/>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12" name="Content Placeholder 2">
            <a:extLst>
              <a:ext uri="{FF2B5EF4-FFF2-40B4-BE49-F238E27FC236}">
                <a16:creationId xmlns:a16="http://schemas.microsoft.com/office/drawing/2014/main" id="{B2A5F80B-DEA4-AB47-8683-609F2EB4E1D9}"/>
              </a:ext>
            </a:extLst>
          </p:cNvPr>
          <p:cNvSpPr txBox="1">
            <a:spLocks/>
          </p:cNvSpPr>
          <p:nvPr/>
        </p:nvSpPr>
        <p:spPr>
          <a:xfrm>
            <a:off x="3862389" y="3110050"/>
            <a:ext cx="2208212" cy="403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buNone/>
            </a:pP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Maintenance loan</a:t>
            </a:r>
            <a:endParaRPr lang="en-GB" sz="1900" dirty="0">
              <a:latin typeface="Helvetica Neue Light" panose="02000403000000020004" pitchFamily="2" charset="0"/>
              <a:ea typeface="Helvetica Neue Light" panose="02000403000000020004" pitchFamily="2" charset="0"/>
              <a:cs typeface="Arial" panose="020B0604020202020204" pitchFamily="34" charset="0"/>
            </a:endParaRPr>
          </a:p>
        </p:txBody>
      </p:sp>
      <p:sp>
        <p:nvSpPr>
          <p:cNvPr id="13" name="Content Placeholder 2">
            <a:extLst>
              <a:ext uri="{FF2B5EF4-FFF2-40B4-BE49-F238E27FC236}">
                <a16:creationId xmlns:a16="http://schemas.microsoft.com/office/drawing/2014/main" id="{3DA256EB-8C22-3744-9A09-F1C38CA08086}"/>
              </a:ext>
            </a:extLst>
          </p:cNvPr>
          <p:cNvSpPr txBox="1">
            <a:spLocks/>
          </p:cNvSpPr>
          <p:nvPr/>
        </p:nvSpPr>
        <p:spPr>
          <a:xfrm>
            <a:off x="1030289" y="3110050"/>
            <a:ext cx="2119312" cy="403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buNone/>
            </a:pP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Tuition fee loan</a:t>
            </a:r>
            <a:endParaRPr lang="en-GB" sz="1900" dirty="0">
              <a:latin typeface="Helvetica Neue Light" panose="02000403000000020004" pitchFamily="2" charset="0"/>
              <a:ea typeface="Helvetica Neue Light" panose="02000403000000020004" pitchFamily="2" charset="0"/>
              <a:cs typeface="Arial" panose="020B0604020202020204" pitchFamily="34" charset="0"/>
            </a:endParaRPr>
          </a:p>
        </p:txBody>
      </p:sp>
      <p:sp>
        <p:nvSpPr>
          <p:cNvPr id="14" name="Oval 13">
            <a:extLst>
              <a:ext uri="{FF2B5EF4-FFF2-40B4-BE49-F238E27FC236}">
                <a16:creationId xmlns:a16="http://schemas.microsoft.com/office/drawing/2014/main" id="{01955ADD-23FC-5C42-89D0-E1351108F0B4}"/>
              </a:ext>
            </a:extLst>
          </p:cNvPr>
          <p:cNvSpPr>
            <a:spLocks noChangeAspect="1"/>
          </p:cNvSpPr>
          <p:nvPr/>
        </p:nvSpPr>
        <p:spPr>
          <a:xfrm>
            <a:off x="3302000" y="3041650"/>
            <a:ext cx="540000" cy="540000"/>
          </a:xfrm>
          <a:prstGeom prst="ellipse">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4135F"/>
                </a:solidFill>
                <a:latin typeface="Helvetica Neue" panose="02000503000000020004" pitchFamily="2" charset="0"/>
                <a:ea typeface="Helvetica Neue" panose="02000503000000020004" pitchFamily="2" charset="0"/>
                <a:cs typeface="Helvetica Neue" panose="02000503000000020004" pitchFamily="2" charset="0"/>
              </a:rPr>
              <a:t>2</a:t>
            </a:r>
          </a:p>
        </p:txBody>
      </p:sp>
      <p:pic>
        <p:nvPicPr>
          <p:cNvPr id="6" name="Picture 5">
            <a:extLst>
              <a:ext uri="{FF2B5EF4-FFF2-40B4-BE49-F238E27FC236}">
                <a16:creationId xmlns:a16="http://schemas.microsoft.com/office/drawing/2014/main" id="{EAD68129-038E-EE44-A6DD-2BEC9315E366}"/>
              </a:ext>
            </a:extLst>
          </p:cNvPr>
          <p:cNvPicPr>
            <a:picLocks noChangeAspect="1"/>
          </p:cNvPicPr>
          <p:nvPr/>
        </p:nvPicPr>
        <p:blipFill rotWithShape="1">
          <a:blip r:embed="rId3">
            <a:extLst>
              <a:ext uri="{28A0092B-C50C-407E-A947-70E740481C1C}">
                <a14:useLocalDpi xmlns:a14="http://schemas.microsoft.com/office/drawing/2010/main" val="0"/>
              </a:ext>
            </a:extLst>
          </a:blip>
          <a:srcRect t="4203" b="2232"/>
          <a:stretch/>
        </p:blipFill>
        <p:spPr>
          <a:xfrm>
            <a:off x="7174499" y="0"/>
            <a:ext cx="4574589" cy="6416675"/>
          </a:xfrm>
          <a:prstGeom prst="rect">
            <a:avLst/>
          </a:prstGeom>
        </p:spPr>
      </p:pic>
    </p:spTree>
    <p:extLst>
      <p:ext uri="{BB962C8B-B14F-4D97-AF65-F5344CB8AC3E}">
        <p14:creationId xmlns:p14="http://schemas.microsoft.com/office/powerpoint/2010/main" val="351594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8EADAF1-6555-5946-9354-291135CF34C9}"/>
              </a:ext>
            </a:extLst>
          </p:cNvPr>
          <p:cNvSpPr/>
          <p:nvPr/>
        </p:nvSpPr>
        <p:spPr>
          <a:xfrm>
            <a:off x="0" y="0"/>
            <a:ext cx="12192000" cy="4579749"/>
          </a:xfrm>
          <a:prstGeom prst="rect">
            <a:avLst/>
          </a:prstGeom>
          <a:solidFill>
            <a:srgbClr val="241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dirty="0">
                <a:solidFill>
                  <a:srgbClr val="EAAA00"/>
                </a:solidFill>
              </a:rPr>
              <a:t>Additional support</a:t>
            </a:r>
          </a:p>
        </p:txBody>
      </p:sp>
      <p:sp>
        <p:nvSpPr>
          <p:cNvPr id="4" name="Content Placeholder 2">
            <a:extLst>
              <a:ext uri="{FF2B5EF4-FFF2-40B4-BE49-F238E27FC236}">
                <a16:creationId xmlns:a16="http://schemas.microsoft.com/office/drawing/2014/main" id="{BF6510A6-DE55-5745-AB81-7362DB694E15}"/>
              </a:ext>
            </a:extLst>
          </p:cNvPr>
          <p:cNvSpPr txBox="1">
            <a:spLocks/>
          </p:cNvSpPr>
          <p:nvPr/>
        </p:nvSpPr>
        <p:spPr>
          <a:xfrm>
            <a:off x="2102377" y="4794413"/>
            <a:ext cx="2373312" cy="14263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Aft>
                <a:spcPts val="1200"/>
              </a:spcAft>
              <a:buNone/>
            </a:pPr>
            <a:r>
              <a:rPr lang="en-GB" sz="1600" dirty="0">
                <a:latin typeface="Helvetica Neue Medium" panose="02000503000000020004" pitchFamily="2" charset="0"/>
                <a:ea typeface="Helvetica Neue Medium" panose="02000503000000020004" pitchFamily="2" charset="0"/>
                <a:cs typeface="Helvetica Neue Medium" panose="02000503000000020004" pitchFamily="2" charset="0"/>
              </a:rPr>
              <a:t>Disabled Students’ Allowances</a:t>
            </a:r>
          </a:p>
        </p:txBody>
      </p:sp>
      <p:sp>
        <p:nvSpPr>
          <p:cNvPr id="5" name="Content Placeholder 2">
            <a:extLst>
              <a:ext uri="{FF2B5EF4-FFF2-40B4-BE49-F238E27FC236}">
                <a16:creationId xmlns:a16="http://schemas.microsoft.com/office/drawing/2014/main" id="{01A695EF-8515-6B46-A7EB-95B0F0A3CACA}"/>
              </a:ext>
            </a:extLst>
          </p:cNvPr>
          <p:cNvSpPr txBox="1">
            <a:spLocks/>
          </p:cNvSpPr>
          <p:nvPr/>
        </p:nvSpPr>
        <p:spPr>
          <a:xfrm>
            <a:off x="4910028" y="4794413"/>
            <a:ext cx="2372400" cy="14263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Aft>
                <a:spcPts val="1200"/>
              </a:spcAft>
              <a:buNone/>
            </a:pPr>
            <a:r>
              <a:rPr lang="en-GB" sz="1600" dirty="0">
                <a:latin typeface="Helvetica Neue Medium" panose="02000503000000020004" pitchFamily="2" charset="0"/>
                <a:ea typeface="Helvetica Neue Medium" panose="02000503000000020004" pitchFamily="2" charset="0"/>
                <a:cs typeface="Helvetica Neue Medium" panose="02000503000000020004" pitchFamily="2" charset="0"/>
              </a:rPr>
              <a:t>Grants if you have a financially dependent child or adult</a:t>
            </a:r>
          </a:p>
        </p:txBody>
      </p:sp>
      <p:sp>
        <p:nvSpPr>
          <p:cNvPr id="6" name="Content Placeholder 2">
            <a:extLst>
              <a:ext uri="{FF2B5EF4-FFF2-40B4-BE49-F238E27FC236}">
                <a16:creationId xmlns:a16="http://schemas.microsoft.com/office/drawing/2014/main" id="{8EAB9BFD-EDC4-4942-B79E-B6B4A8E0700E}"/>
              </a:ext>
            </a:extLst>
          </p:cNvPr>
          <p:cNvSpPr txBox="1">
            <a:spLocks/>
          </p:cNvSpPr>
          <p:nvPr/>
        </p:nvSpPr>
        <p:spPr>
          <a:xfrm>
            <a:off x="7715399" y="4794413"/>
            <a:ext cx="2373312" cy="14263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Aft>
                <a:spcPts val="1200"/>
              </a:spcAft>
              <a:buNone/>
            </a:pPr>
            <a:r>
              <a:rPr lang="en-GB" sz="1600" dirty="0">
                <a:latin typeface="Helvetica Neue Medium" panose="02000503000000020004" pitchFamily="2" charset="0"/>
                <a:ea typeface="Helvetica Neue Medium" panose="02000503000000020004" pitchFamily="2" charset="0"/>
                <a:cs typeface="Helvetica Neue Medium" panose="02000503000000020004" pitchFamily="2" charset="0"/>
              </a:rPr>
              <a:t>Students studying nursing, midwifery and allied health profession courses may be eligible for extra help</a:t>
            </a:r>
          </a:p>
        </p:txBody>
      </p:sp>
      <p:sp>
        <p:nvSpPr>
          <p:cNvPr id="10" name="Oval 9">
            <a:extLst>
              <a:ext uri="{FF2B5EF4-FFF2-40B4-BE49-F238E27FC236}">
                <a16:creationId xmlns:a16="http://schemas.microsoft.com/office/drawing/2014/main" id="{9558022C-6933-0B46-B9A4-13688BE63E2F}"/>
              </a:ext>
            </a:extLst>
          </p:cNvPr>
          <p:cNvSpPr/>
          <p:nvPr/>
        </p:nvSpPr>
        <p:spPr>
          <a:xfrm>
            <a:off x="2103289" y="1867617"/>
            <a:ext cx="2372400" cy="237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272E818-1714-CB42-8D87-A85D708B3639}"/>
              </a:ext>
            </a:extLst>
          </p:cNvPr>
          <p:cNvSpPr/>
          <p:nvPr/>
        </p:nvSpPr>
        <p:spPr>
          <a:xfrm>
            <a:off x="4910028" y="1867617"/>
            <a:ext cx="2372400" cy="237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6EE5F74-6FCD-ED4E-9124-708620E16F6B}"/>
              </a:ext>
            </a:extLst>
          </p:cNvPr>
          <p:cNvSpPr/>
          <p:nvPr/>
        </p:nvSpPr>
        <p:spPr>
          <a:xfrm>
            <a:off x="7716311" y="1867617"/>
            <a:ext cx="2372400" cy="237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2386C6D-9C54-B147-B2BD-3052550DE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514" y="2419136"/>
            <a:ext cx="1064790" cy="1260000"/>
          </a:xfrm>
          <a:prstGeom prst="rect">
            <a:avLst/>
          </a:prstGeom>
        </p:spPr>
      </p:pic>
      <p:pic>
        <p:nvPicPr>
          <p:cNvPr id="14" name="Picture 13">
            <a:extLst>
              <a:ext uri="{FF2B5EF4-FFF2-40B4-BE49-F238E27FC236}">
                <a16:creationId xmlns:a16="http://schemas.microsoft.com/office/drawing/2014/main" id="{AABB8A27-CEC1-084F-86D9-30350D58A8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741" y="2329136"/>
            <a:ext cx="1403077" cy="1440000"/>
          </a:xfrm>
          <a:prstGeom prst="rect">
            <a:avLst/>
          </a:prstGeom>
        </p:spPr>
      </p:pic>
      <p:pic>
        <p:nvPicPr>
          <p:cNvPr id="16" name="Picture 15">
            <a:extLst>
              <a:ext uri="{FF2B5EF4-FFF2-40B4-BE49-F238E27FC236}">
                <a16:creationId xmlns:a16="http://schemas.microsoft.com/office/drawing/2014/main" id="{938D5D52-3E6E-7A49-9AE4-CFA51E1CD0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5832" y="2455136"/>
            <a:ext cx="1327765" cy="1188000"/>
          </a:xfrm>
          <a:prstGeom prst="rect">
            <a:avLst/>
          </a:prstGeom>
        </p:spPr>
      </p:pic>
    </p:spTree>
    <p:extLst>
      <p:ext uri="{BB962C8B-B14F-4D97-AF65-F5344CB8AC3E}">
        <p14:creationId xmlns:p14="http://schemas.microsoft.com/office/powerpoint/2010/main" val="248297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7" y="441325"/>
            <a:ext cx="11784013" cy="794700"/>
          </a:xfrm>
        </p:spPr>
        <p:txBody>
          <a:bodyPr>
            <a:noAutofit/>
          </a:bodyPr>
          <a:lstStyle/>
          <a:p>
            <a:r>
              <a:rPr lang="en-GB" dirty="0" smtClean="0">
                <a:solidFill>
                  <a:srgbClr val="24135F"/>
                </a:solidFill>
              </a:rPr>
              <a:t>Nursing</a:t>
            </a:r>
            <a:r>
              <a:rPr lang="en-GB" dirty="0">
                <a:solidFill>
                  <a:srgbClr val="24135F"/>
                </a:solidFill>
              </a:rPr>
              <a:t>, midwifery </a:t>
            </a:r>
            <a:r>
              <a:rPr lang="en-GB" dirty="0" smtClean="0">
                <a:solidFill>
                  <a:srgbClr val="24135F"/>
                </a:solidFill>
              </a:rPr>
              <a:t>&amp; </a:t>
            </a:r>
            <a:r>
              <a:rPr lang="en-GB" dirty="0">
                <a:solidFill>
                  <a:srgbClr val="24135F"/>
                </a:solidFill>
              </a:rPr>
              <a:t>allied health profession </a:t>
            </a:r>
            <a:r>
              <a:rPr lang="en-GB" dirty="0" smtClean="0">
                <a:solidFill>
                  <a:srgbClr val="24135F"/>
                </a:solidFill>
              </a:rPr>
              <a:t>courses</a:t>
            </a:r>
            <a:endParaRPr lang="en-GB" b="0" strike="sngStrike" dirty="0">
              <a:solidFill>
                <a:srgbClr val="24135F"/>
              </a:solidFill>
              <a:latin typeface="Helvetica Neue Light" panose="02000403000000020004" pitchFamily="2" charset="0"/>
              <a:ea typeface="Helvetica Neue Light" panose="02000403000000020004" pitchFamily="2" charset="0"/>
            </a:endParaRPr>
          </a:p>
        </p:txBody>
      </p:sp>
      <p:sp>
        <p:nvSpPr>
          <p:cNvPr id="3" name="Content Placeholder 2"/>
          <p:cNvSpPr>
            <a:spLocks noGrp="1"/>
          </p:cNvSpPr>
          <p:nvPr>
            <p:ph idx="1"/>
          </p:nvPr>
        </p:nvSpPr>
        <p:spPr>
          <a:xfrm>
            <a:off x="407987" y="1761400"/>
            <a:ext cx="7497416" cy="4376600"/>
          </a:xfrm>
        </p:spPr>
        <p:txBody>
          <a:bodyPr/>
          <a:lstStyle/>
          <a:p>
            <a:pPr marL="230400" indent="-230400" fontAlgn="base">
              <a:lnSpc>
                <a:spcPct val="100000"/>
              </a:lnSpc>
              <a:spcAft>
                <a:spcPts val="600"/>
              </a:spcAft>
            </a:pP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From September 2020, if you choose to study an eligible pre-registration nursing, midwifery or one of many allied health profession courses at an English university, you’ll receive at least £5,000 a year in extra funding to help with living costs, which you won’t have to pay back – plus up to £3,000 additional funding for eligible students, including for:</a:t>
            </a:r>
          </a:p>
          <a:p>
            <a:pPr marL="519750" lvl="1" indent="-285750" fontAlgn="base">
              <a:lnSpc>
                <a:spcPct val="100000"/>
              </a:lnSpc>
              <a:spcBef>
                <a:spcPts val="1000"/>
              </a:spcBef>
              <a:spcAft>
                <a:spcPts val="600"/>
              </a:spcAft>
              <a:buFont typeface="Courier New" panose="02070309020205020404" pitchFamily="49" charset="0"/>
              <a:buChar char="o"/>
            </a:pPr>
            <a:r>
              <a:rPr lang="en-GB" sz="1600" dirty="0">
                <a:latin typeface="Helvetica Neue Light" panose="02000403000000020004" pitchFamily="2" charset="0"/>
                <a:ea typeface="Helvetica Neue Light" panose="02000403000000020004" pitchFamily="2" charset="0"/>
              </a:rPr>
              <a:t>specialist disciplines that struggle to recruit, including mental health</a:t>
            </a:r>
          </a:p>
          <a:p>
            <a:pPr marL="519750" lvl="1" indent="-285750" fontAlgn="base">
              <a:lnSpc>
                <a:spcPct val="100000"/>
              </a:lnSpc>
              <a:spcBef>
                <a:spcPts val="1000"/>
              </a:spcBef>
              <a:spcAft>
                <a:spcPts val="600"/>
              </a:spcAft>
              <a:buFont typeface="Courier New" panose="02070309020205020404" pitchFamily="49" charset="0"/>
              <a:buChar char="o"/>
            </a:pPr>
            <a:r>
              <a:rPr lang="en-GB" sz="1600" dirty="0">
                <a:latin typeface="Helvetica Neue Light" panose="02000403000000020004" pitchFamily="2" charset="0"/>
                <a:ea typeface="Helvetica Neue Light" panose="02000403000000020004" pitchFamily="2" charset="0"/>
              </a:rPr>
              <a:t>an additional childcare allowance</a:t>
            </a:r>
          </a:p>
          <a:p>
            <a:pPr marL="519750" lvl="1" indent="-285750" fontAlgn="base">
              <a:lnSpc>
                <a:spcPct val="100000"/>
              </a:lnSpc>
              <a:spcBef>
                <a:spcPts val="1000"/>
              </a:spcBef>
              <a:spcAft>
                <a:spcPts val="600"/>
              </a:spcAft>
              <a:buFont typeface="Courier New" panose="02070309020205020404" pitchFamily="49" charset="0"/>
              <a:buChar char="o"/>
            </a:pPr>
            <a:r>
              <a:rPr lang="en-GB" sz="1600" dirty="0">
                <a:latin typeface="Helvetica Neue Light" panose="02000403000000020004" pitchFamily="2" charset="0"/>
                <a:ea typeface="Helvetica Neue Light" panose="02000403000000020004" pitchFamily="2" charset="0"/>
              </a:rPr>
              <a:t>areas of the country which have seen a decrease in people accepted on some nursing, midwifery and allied health courses over the past </a:t>
            </a:r>
            <a:r>
              <a:rPr lang="en-GB" sz="1600" dirty="0" smtClean="0">
                <a:latin typeface="Helvetica Neue Light" panose="02000403000000020004" pitchFamily="2" charset="0"/>
                <a:ea typeface="Helvetica Neue Light" panose="02000403000000020004" pitchFamily="2" charset="0"/>
              </a:rPr>
              <a:t>year.</a:t>
            </a:r>
            <a:endParaRPr lang="en-GB" sz="1600" dirty="0">
              <a:latin typeface="Helvetica Neue Light" panose="02000403000000020004" pitchFamily="2" charset="0"/>
              <a:ea typeface="Helvetica Neue Light" panose="02000403000000020004" pitchFamily="2" charset="0"/>
            </a:endParaRPr>
          </a:p>
        </p:txBody>
      </p:sp>
      <p:sp>
        <p:nvSpPr>
          <p:cNvPr id="19" name="Rectangle 18">
            <a:extLst>
              <a:ext uri="{FF2B5EF4-FFF2-40B4-BE49-F238E27FC236}">
                <a16:creationId xmlns:a16="http://schemas.microsoft.com/office/drawing/2014/main" id="{3578EA77-26FA-A94E-93F8-6AB988C06E7E}"/>
              </a:ext>
            </a:extLst>
          </p:cNvPr>
          <p:cNvSpPr/>
          <p:nvPr/>
        </p:nvSpPr>
        <p:spPr>
          <a:xfrm>
            <a:off x="0" y="6138000"/>
            <a:ext cx="12192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21036BA-5494-1445-8FE3-268628CDA73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89996" y="6313049"/>
            <a:ext cx="1229324" cy="412976"/>
          </a:xfrm>
          <a:prstGeom prst="rect">
            <a:avLst/>
          </a:prstGeom>
        </p:spPr>
      </p:pic>
    </p:spTree>
    <p:extLst>
      <p:ext uri="{BB962C8B-B14F-4D97-AF65-F5344CB8AC3E}">
        <p14:creationId xmlns:p14="http://schemas.microsoft.com/office/powerpoint/2010/main" val="289480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3B9088-7CD9-4B48-BE21-F8F109DBB304}"/>
              </a:ext>
            </a:extLst>
          </p:cNvPr>
          <p:cNvSpPr/>
          <p:nvPr/>
        </p:nvSpPr>
        <p:spPr>
          <a:xfrm>
            <a:off x="0" y="-1"/>
            <a:ext cx="12192000" cy="4364183"/>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dirty="0">
                <a:solidFill>
                  <a:srgbClr val="24135F"/>
                </a:solidFill>
              </a:rPr>
              <a:t>Tuition fee loan – </a:t>
            </a:r>
            <a:r>
              <a:rPr lang="en-GB" b="0" dirty="0">
                <a:solidFill>
                  <a:srgbClr val="24135F"/>
                </a:solidFill>
                <a:latin typeface="Helvetica Neue Light" panose="02000403000000020004" pitchFamily="2" charset="0"/>
                <a:ea typeface="Helvetica Neue Light" panose="02000403000000020004" pitchFamily="2" charset="0"/>
              </a:rPr>
              <a:t>‘Approved (Fee Cap) Providers’</a:t>
            </a:r>
          </a:p>
        </p:txBody>
      </p:sp>
      <p:sp>
        <p:nvSpPr>
          <p:cNvPr id="5" name="Oval 4">
            <a:extLst>
              <a:ext uri="{FF2B5EF4-FFF2-40B4-BE49-F238E27FC236}">
                <a16:creationId xmlns:a16="http://schemas.microsoft.com/office/drawing/2014/main" id="{5CC3117A-58F4-3D45-A85E-E7A674EC4224}"/>
              </a:ext>
            </a:extLst>
          </p:cNvPr>
          <p:cNvSpPr/>
          <p:nvPr/>
        </p:nvSpPr>
        <p:spPr>
          <a:xfrm>
            <a:off x="2253842" y="1608975"/>
            <a:ext cx="2372400" cy="237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3A255D6A-261E-E748-A13D-CBD33D2E2FC7}"/>
              </a:ext>
            </a:extLst>
          </p:cNvPr>
          <p:cNvSpPr txBox="1">
            <a:spLocks/>
          </p:cNvSpPr>
          <p:nvPr/>
        </p:nvSpPr>
        <p:spPr>
          <a:xfrm>
            <a:off x="2253842" y="4535771"/>
            <a:ext cx="2373312" cy="14263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Aft>
                <a:spcPts val="1200"/>
              </a:spcAft>
              <a:buNone/>
            </a:pPr>
            <a:r>
              <a:rPr lang="en-GB" sz="1600" dirty="0">
                <a:latin typeface="Helvetica Neue Medium" panose="02000503000000020004" pitchFamily="2" charset="0"/>
                <a:ea typeface="Helvetica Neue Medium" panose="02000503000000020004" pitchFamily="2" charset="0"/>
                <a:cs typeface="Helvetica Neue Medium" panose="02000503000000020004" pitchFamily="2" charset="0"/>
              </a:rPr>
              <a:t>An ‘Approved (Fee Cap) Provider’ is a university or college where the maximum tuition fee is £9,250 per year for a standard full-time course</a:t>
            </a:r>
          </a:p>
        </p:txBody>
      </p:sp>
      <p:sp>
        <p:nvSpPr>
          <p:cNvPr id="6" name="Oval 5">
            <a:extLst>
              <a:ext uri="{FF2B5EF4-FFF2-40B4-BE49-F238E27FC236}">
                <a16:creationId xmlns:a16="http://schemas.microsoft.com/office/drawing/2014/main" id="{A5798F7F-9602-314B-AA49-4452AED40B11}"/>
              </a:ext>
            </a:extLst>
          </p:cNvPr>
          <p:cNvSpPr/>
          <p:nvPr/>
        </p:nvSpPr>
        <p:spPr>
          <a:xfrm>
            <a:off x="5060581" y="1608975"/>
            <a:ext cx="2372400" cy="237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72B55DA8-398B-A548-AED4-3A3BCF571639}"/>
              </a:ext>
            </a:extLst>
          </p:cNvPr>
          <p:cNvSpPr txBox="1">
            <a:spLocks/>
          </p:cNvSpPr>
          <p:nvPr/>
        </p:nvSpPr>
        <p:spPr>
          <a:xfrm>
            <a:off x="5060581" y="4535771"/>
            <a:ext cx="2372400" cy="14263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fontAlgn="base">
              <a:lnSpc>
                <a:spcPct val="100000"/>
              </a:lnSpc>
              <a:spcAft>
                <a:spcPts val="1200"/>
              </a:spcAft>
              <a:buNone/>
            </a:pPr>
            <a:r>
              <a:rPr lang="en-GB" sz="1600" dirty="0">
                <a:latin typeface="Helvetica Neue Medium" panose="02000503000000020004" pitchFamily="2" charset="0"/>
                <a:ea typeface="Helvetica Neue Medium" panose="02000503000000020004" pitchFamily="2" charset="0"/>
                <a:cs typeface="Helvetica Neue Medium" panose="02000503000000020004" pitchFamily="2" charset="0"/>
              </a:rPr>
              <a:t>You will be eligible for a loan to cover ALL of your tuition fees, if it’s your first degree</a:t>
            </a:r>
          </a:p>
        </p:txBody>
      </p:sp>
      <p:sp>
        <p:nvSpPr>
          <p:cNvPr id="7" name="Oval 6">
            <a:extLst>
              <a:ext uri="{FF2B5EF4-FFF2-40B4-BE49-F238E27FC236}">
                <a16:creationId xmlns:a16="http://schemas.microsoft.com/office/drawing/2014/main" id="{543C97C6-76E7-1843-9238-5452EBD1CBCB}"/>
              </a:ext>
            </a:extLst>
          </p:cNvPr>
          <p:cNvSpPr/>
          <p:nvPr/>
        </p:nvSpPr>
        <p:spPr>
          <a:xfrm>
            <a:off x="7866864" y="1608975"/>
            <a:ext cx="2372400" cy="237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0BBF8A0-D18F-E141-8A1B-F73641C3E7F8}"/>
              </a:ext>
            </a:extLst>
          </p:cNvPr>
          <p:cNvSpPr txBox="1">
            <a:spLocks/>
          </p:cNvSpPr>
          <p:nvPr/>
        </p:nvSpPr>
        <p:spPr>
          <a:xfrm>
            <a:off x="7866408" y="4535771"/>
            <a:ext cx="2373312" cy="14263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fontAlgn="base">
              <a:lnSpc>
                <a:spcPct val="100000"/>
              </a:lnSpc>
              <a:spcAft>
                <a:spcPts val="1200"/>
              </a:spcAft>
              <a:buNone/>
            </a:pPr>
            <a:r>
              <a:rPr lang="en-GB" sz="1600" dirty="0">
                <a:latin typeface="Helvetica Neue Medium" panose="02000503000000020004" pitchFamily="2" charset="0"/>
                <a:ea typeface="Helvetica Neue Medium" panose="02000503000000020004" pitchFamily="2" charset="0"/>
                <a:cs typeface="Helvetica Neue Medium" panose="02000503000000020004" pitchFamily="2" charset="0"/>
              </a:rPr>
              <a:t>Your tuition fee is paid directly to your university or college</a:t>
            </a:r>
          </a:p>
        </p:txBody>
      </p:sp>
      <p:pic>
        <p:nvPicPr>
          <p:cNvPr id="24" name="Picture 23">
            <a:extLst>
              <a:ext uri="{FF2B5EF4-FFF2-40B4-BE49-F238E27FC236}">
                <a16:creationId xmlns:a16="http://schemas.microsoft.com/office/drawing/2014/main" id="{77B689BE-AF67-EC48-B1D1-C345C0A569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7055" y="2189811"/>
            <a:ext cx="990899" cy="1233951"/>
          </a:xfrm>
          <a:prstGeom prst="rect">
            <a:avLst/>
          </a:prstGeom>
        </p:spPr>
      </p:pic>
      <p:pic>
        <p:nvPicPr>
          <p:cNvPr id="26" name="Picture 25">
            <a:extLst>
              <a:ext uri="{FF2B5EF4-FFF2-40B4-BE49-F238E27FC236}">
                <a16:creationId xmlns:a16="http://schemas.microsoft.com/office/drawing/2014/main" id="{0F5BDD44-E33C-8343-9A7F-ADCF4DA22F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2219" y="2176786"/>
            <a:ext cx="1260000" cy="1260000"/>
          </a:xfrm>
          <a:prstGeom prst="rect">
            <a:avLst/>
          </a:prstGeom>
        </p:spPr>
      </p:pic>
      <p:pic>
        <p:nvPicPr>
          <p:cNvPr id="30" name="Picture 29">
            <a:extLst>
              <a:ext uri="{FF2B5EF4-FFF2-40B4-BE49-F238E27FC236}">
                <a16:creationId xmlns:a16="http://schemas.microsoft.com/office/drawing/2014/main" id="{77C8D1C7-A2C3-6240-82AC-0026746CC2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8786" y="2087710"/>
            <a:ext cx="964037" cy="1438153"/>
          </a:xfrm>
          <a:prstGeom prst="rect">
            <a:avLst/>
          </a:prstGeom>
        </p:spPr>
      </p:pic>
    </p:spTree>
    <p:extLst>
      <p:ext uri="{BB962C8B-B14F-4D97-AF65-F5344CB8AC3E}">
        <p14:creationId xmlns:p14="http://schemas.microsoft.com/office/powerpoint/2010/main" val="91445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3B9088-7CD9-4B48-BE21-F8F109DBB304}"/>
              </a:ext>
            </a:extLst>
          </p:cNvPr>
          <p:cNvSpPr/>
          <p:nvPr/>
        </p:nvSpPr>
        <p:spPr>
          <a:xfrm>
            <a:off x="0" y="-1"/>
            <a:ext cx="12192000" cy="4364183"/>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dirty="0">
                <a:solidFill>
                  <a:srgbClr val="24135F"/>
                </a:solidFill>
              </a:rPr>
              <a:t>Tuition fee loan – </a:t>
            </a:r>
            <a:r>
              <a:rPr lang="en-GB" b="0" dirty="0">
                <a:solidFill>
                  <a:srgbClr val="24135F"/>
                </a:solidFill>
                <a:latin typeface="Helvetica Neue Light" panose="02000403000000020004" pitchFamily="2" charset="0"/>
                <a:ea typeface="Helvetica Neue Light" panose="02000403000000020004" pitchFamily="2" charset="0"/>
              </a:rPr>
              <a:t>‘Approved Providers’</a:t>
            </a:r>
          </a:p>
        </p:txBody>
      </p:sp>
      <p:sp>
        <p:nvSpPr>
          <p:cNvPr id="5" name="Oval 4">
            <a:extLst>
              <a:ext uri="{FF2B5EF4-FFF2-40B4-BE49-F238E27FC236}">
                <a16:creationId xmlns:a16="http://schemas.microsoft.com/office/drawing/2014/main" id="{5CC3117A-58F4-3D45-A85E-E7A674EC4224}"/>
              </a:ext>
            </a:extLst>
          </p:cNvPr>
          <p:cNvSpPr/>
          <p:nvPr/>
        </p:nvSpPr>
        <p:spPr>
          <a:xfrm>
            <a:off x="725488" y="1622038"/>
            <a:ext cx="2372400" cy="237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3A255D6A-261E-E748-A13D-CBD33D2E2FC7}"/>
              </a:ext>
            </a:extLst>
          </p:cNvPr>
          <p:cNvSpPr txBox="1">
            <a:spLocks/>
          </p:cNvSpPr>
          <p:nvPr/>
        </p:nvSpPr>
        <p:spPr>
          <a:xfrm>
            <a:off x="725488" y="4548834"/>
            <a:ext cx="2373312" cy="14263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Aft>
                <a:spcPts val="1200"/>
              </a:spcAft>
              <a:buNone/>
            </a:pPr>
            <a:r>
              <a:rPr lang="en-GB" sz="1600" dirty="0">
                <a:latin typeface="Helvetica Neue Medium" panose="02000503000000020004" pitchFamily="2" charset="0"/>
                <a:ea typeface="Helvetica Neue Medium" panose="02000503000000020004" pitchFamily="2" charset="0"/>
                <a:cs typeface="Helvetica Neue Medium" panose="02000503000000020004" pitchFamily="2" charset="0"/>
              </a:rPr>
              <a:t>Universities or colleges whose maximum fees aren’t capped by the government </a:t>
            </a:r>
          </a:p>
        </p:txBody>
      </p:sp>
      <p:sp>
        <p:nvSpPr>
          <p:cNvPr id="6" name="Oval 5">
            <a:extLst>
              <a:ext uri="{FF2B5EF4-FFF2-40B4-BE49-F238E27FC236}">
                <a16:creationId xmlns:a16="http://schemas.microsoft.com/office/drawing/2014/main" id="{A5798F7F-9602-314B-AA49-4452AED40B11}"/>
              </a:ext>
            </a:extLst>
          </p:cNvPr>
          <p:cNvSpPr/>
          <p:nvPr/>
        </p:nvSpPr>
        <p:spPr>
          <a:xfrm>
            <a:off x="3532227" y="1622038"/>
            <a:ext cx="2372400" cy="237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72B55DA8-398B-A548-AED4-3A3BCF571639}"/>
              </a:ext>
            </a:extLst>
          </p:cNvPr>
          <p:cNvSpPr txBox="1">
            <a:spLocks/>
          </p:cNvSpPr>
          <p:nvPr/>
        </p:nvSpPr>
        <p:spPr>
          <a:xfrm>
            <a:off x="3532227" y="4548834"/>
            <a:ext cx="2372400" cy="14263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fontAlgn="base">
              <a:lnSpc>
                <a:spcPct val="100000"/>
              </a:lnSpc>
              <a:spcAft>
                <a:spcPts val="1200"/>
              </a:spcAft>
              <a:buNone/>
            </a:pPr>
            <a:r>
              <a:rPr lang="en-GB" sz="1600" dirty="0">
                <a:latin typeface="Helvetica Neue Medium" panose="02000503000000020004" pitchFamily="2" charset="0"/>
                <a:ea typeface="Helvetica Neue Medium" panose="02000503000000020004" pitchFamily="2" charset="0"/>
                <a:cs typeface="Helvetica Neue Medium" panose="02000503000000020004" pitchFamily="2" charset="0"/>
              </a:rPr>
              <a:t>If you choose to study at one of these you will be able to apply for a loan of up to £6,165 per year towards your fees for a standard full-time course</a:t>
            </a:r>
          </a:p>
        </p:txBody>
      </p:sp>
      <p:sp>
        <p:nvSpPr>
          <p:cNvPr id="7" name="Oval 6">
            <a:extLst>
              <a:ext uri="{FF2B5EF4-FFF2-40B4-BE49-F238E27FC236}">
                <a16:creationId xmlns:a16="http://schemas.microsoft.com/office/drawing/2014/main" id="{543C97C6-76E7-1843-9238-5452EBD1CBCB}"/>
              </a:ext>
            </a:extLst>
          </p:cNvPr>
          <p:cNvSpPr/>
          <p:nvPr/>
        </p:nvSpPr>
        <p:spPr>
          <a:xfrm>
            <a:off x="6338510" y="1622038"/>
            <a:ext cx="2372400" cy="237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0BBF8A0-D18F-E141-8A1B-F73641C3E7F8}"/>
              </a:ext>
            </a:extLst>
          </p:cNvPr>
          <p:cNvSpPr txBox="1">
            <a:spLocks/>
          </p:cNvSpPr>
          <p:nvPr/>
        </p:nvSpPr>
        <p:spPr>
          <a:xfrm>
            <a:off x="6338054" y="4548834"/>
            <a:ext cx="2373312" cy="14263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fontAlgn="base">
              <a:lnSpc>
                <a:spcPct val="100000"/>
              </a:lnSpc>
              <a:spcAft>
                <a:spcPts val="1200"/>
              </a:spcAft>
              <a:buNone/>
            </a:pPr>
            <a:r>
              <a:rPr lang="en-GB" sz="1600" dirty="0">
                <a:latin typeface="Helvetica Neue Medium" panose="02000503000000020004" pitchFamily="2" charset="0"/>
                <a:ea typeface="Helvetica Neue Medium" panose="02000503000000020004" pitchFamily="2" charset="0"/>
                <a:cs typeface="Helvetica Neue Medium" panose="02000503000000020004" pitchFamily="2" charset="0"/>
              </a:rPr>
              <a:t>This could mean you're not able to borrow the full amount of your tuition fees </a:t>
            </a:r>
          </a:p>
        </p:txBody>
      </p:sp>
      <p:sp>
        <p:nvSpPr>
          <p:cNvPr id="8" name="Oval 7">
            <a:extLst>
              <a:ext uri="{FF2B5EF4-FFF2-40B4-BE49-F238E27FC236}">
                <a16:creationId xmlns:a16="http://schemas.microsoft.com/office/drawing/2014/main" id="{750BE970-1301-B94A-84BD-F202770356A1}"/>
              </a:ext>
            </a:extLst>
          </p:cNvPr>
          <p:cNvSpPr/>
          <p:nvPr/>
        </p:nvSpPr>
        <p:spPr>
          <a:xfrm>
            <a:off x="9145250" y="1622038"/>
            <a:ext cx="2372400" cy="237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3B1070F7-2B73-E445-BFF5-AFCDE7C9B7F5}"/>
              </a:ext>
            </a:extLst>
          </p:cNvPr>
          <p:cNvSpPr txBox="1">
            <a:spLocks/>
          </p:cNvSpPr>
          <p:nvPr/>
        </p:nvSpPr>
        <p:spPr>
          <a:xfrm>
            <a:off x="9144794" y="4548834"/>
            <a:ext cx="2373312" cy="14263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fontAlgn="base">
              <a:lnSpc>
                <a:spcPct val="100000"/>
              </a:lnSpc>
              <a:spcAft>
                <a:spcPts val="1200"/>
              </a:spcAft>
              <a:buNone/>
            </a:pPr>
            <a:r>
              <a:rPr lang="en-GB" sz="1600" dirty="0">
                <a:latin typeface="Helvetica Neue Medium" panose="02000503000000020004" pitchFamily="2" charset="0"/>
                <a:ea typeface="Helvetica Neue Medium" panose="02000503000000020004" pitchFamily="2" charset="0"/>
                <a:cs typeface="Helvetica Neue Medium" panose="02000503000000020004" pitchFamily="2" charset="0"/>
              </a:rPr>
              <a:t>You can check tuition fees on individual providers’ websites</a:t>
            </a:r>
          </a:p>
        </p:txBody>
      </p:sp>
      <p:pic>
        <p:nvPicPr>
          <p:cNvPr id="21" name="Picture 20">
            <a:extLst>
              <a:ext uri="{FF2B5EF4-FFF2-40B4-BE49-F238E27FC236}">
                <a16:creationId xmlns:a16="http://schemas.microsoft.com/office/drawing/2014/main" id="{5EA7C983-6A91-E94D-ADCC-222D28E79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2003" y="2212745"/>
            <a:ext cx="1214208" cy="1214208"/>
          </a:xfrm>
          <a:prstGeom prst="rect">
            <a:avLst/>
          </a:prstGeom>
        </p:spPr>
      </p:pic>
      <p:pic>
        <p:nvPicPr>
          <p:cNvPr id="24" name="Picture 23">
            <a:extLst>
              <a:ext uri="{FF2B5EF4-FFF2-40B4-BE49-F238E27FC236}">
                <a16:creationId xmlns:a16="http://schemas.microsoft.com/office/drawing/2014/main" id="{77B689BE-AF67-EC48-B1D1-C345C0A569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8701" y="2202874"/>
            <a:ext cx="990899" cy="1233951"/>
          </a:xfrm>
          <a:prstGeom prst="rect">
            <a:avLst/>
          </a:prstGeom>
        </p:spPr>
      </p:pic>
      <p:pic>
        <p:nvPicPr>
          <p:cNvPr id="26" name="Picture 25">
            <a:extLst>
              <a:ext uri="{FF2B5EF4-FFF2-40B4-BE49-F238E27FC236}">
                <a16:creationId xmlns:a16="http://schemas.microsoft.com/office/drawing/2014/main" id="{0F5BDD44-E33C-8343-9A7F-ADCF4DA22F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3865" y="2189849"/>
            <a:ext cx="1260000" cy="1260000"/>
          </a:xfrm>
          <a:prstGeom prst="rect">
            <a:avLst/>
          </a:prstGeom>
        </p:spPr>
      </p:pic>
      <p:pic>
        <p:nvPicPr>
          <p:cNvPr id="30" name="Picture 29">
            <a:extLst>
              <a:ext uri="{FF2B5EF4-FFF2-40B4-BE49-F238E27FC236}">
                <a16:creationId xmlns:a16="http://schemas.microsoft.com/office/drawing/2014/main" id="{77C8D1C7-A2C3-6240-82AC-0026746CC2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0432" y="2100773"/>
            <a:ext cx="964037" cy="1438153"/>
          </a:xfrm>
          <a:prstGeom prst="rect">
            <a:avLst/>
          </a:prstGeom>
        </p:spPr>
      </p:pic>
    </p:spTree>
    <p:extLst>
      <p:ext uri="{BB962C8B-B14F-4D97-AF65-F5344CB8AC3E}">
        <p14:creationId xmlns:p14="http://schemas.microsoft.com/office/powerpoint/2010/main" val="6617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568011-CF13-2148-AF7F-1DCFFBE1B0B7}"/>
              </a:ext>
            </a:extLst>
          </p:cNvPr>
          <p:cNvSpPr>
            <a:spLocks noGrp="1"/>
          </p:cNvSpPr>
          <p:nvPr>
            <p:ph type="title"/>
          </p:nvPr>
        </p:nvSpPr>
        <p:spPr/>
        <p:txBody>
          <a:bodyPr/>
          <a:lstStyle/>
          <a:p>
            <a:r>
              <a:rPr lang="en-GB" dirty="0">
                <a:solidFill>
                  <a:srgbClr val="24135F"/>
                </a:solidFill>
              </a:rPr>
              <a:t>Other types of study: </a:t>
            </a:r>
            <a:r>
              <a:rPr lang="en-GB" b="0" dirty="0">
                <a:solidFill>
                  <a:srgbClr val="24135F"/>
                </a:solidFill>
                <a:latin typeface="Helvetica Neue Light" panose="02000403000000020004" pitchFamily="2" charset="0"/>
                <a:ea typeface="Helvetica Neue Light" panose="02000403000000020004" pitchFamily="2" charset="0"/>
              </a:rPr>
              <a:t>Accelerated degrees</a:t>
            </a:r>
          </a:p>
        </p:txBody>
      </p:sp>
      <p:sp>
        <p:nvSpPr>
          <p:cNvPr id="5" name="Content Placeholder 4">
            <a:extLst>
              <a:ext uri="{FF2B5EF4-FFF2-40B4-BE49-F238E27FC236}">
                <a16:creationId xmlns:a16="http://schemas.microsoft.com/office/drawing/2014/main" id="{D2DBD1A5-30F1-A04C-9A2E-B0CBC633FD8F}"/>
              </a:ext>
            </a:extLst>
          </p:cNvPr>
          <p:cNvSpPr>
            <a:spLocks noGrp="1"/>
          </p:cNvSpPr>
          <p:nvPr>
            <p:ph idx="1"/>
          </p:nvPr>
        </p:nvSpPr>
        <p:spPr>
          <a:xfrm>
            <a:off x="407987" y="1368000"/>
            <a:ext cx="7896427" cy="2405978"/>
          </a:xfrm>
        </p:spPr>
        <p:txBody>
          <a:bodyPr/>
          <a:lstStyle/>
          <a:p>
            <a:pPr marL="230400" indent="-230400" fontAlgn="base">
              <a:lnSpc>
                <a:spcPct val="100000"/>
              </a:lnSpc>
              <a:spcAft>
                <a:spcPts val="600"/>
              </a:spcAft>
            </a:pP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Same as a standard full-time degree but completed one year faster</a:t>
            </a:r>
          </a:p>
          <a:p>
            <a:pPr marL="230400" indent="-230400" fontAlgn="base">
              <a:lnSpc>
                <a:spcPct val="100000"/>
              </a:lnSpc>
              <a:spcAft>
                <a:spcPts val="600"/>
              </a:spcAft>
            </a:pPr>
            <a:r>
              <a:rPr lang="en-GB" sz="1900" dirty="0" smtClean="0">
                <a:latin typeface="Helvetica Neue Medium" panose="02000503000000020004" pitchFamily="2" charset="0"/>
                <a:ea typeface="Helvetica Neue Medium" panose="02000503000000020004" pitchFamily="2" charset="0"/>
                <a:cs typeface="Helvetica Neue Medium" panose="02000503000000020004" pitchFamily="2" charset="0"/>
              </a:rPr>
              <a:t>Tuition </a:t>
            </a: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fees can be higher per year: up to £11,100 at an Approved (Fee Cap) Provider</a:t>
            </a:r>
          </a:p>
          <a:p>
            <a:pPr marL="230400" indent="-230400" fontAlgn="base">
              <a:lnSpc>
                <a:spcPct val="100000"/>
              </a:lnSpc>
              <a:spcAft>
                <a:spcPts val="600"/>
              </a:spcAft>
            </a:pPr>
            <a:r>
              <a:rPr lang="en-GB" sz="1900" dirty="0" smtClean="0">
                <a:latin typeface="Helvetica Neue Medium" panose="02000503000000020004" pitchFamily="2" charset="0"/>
                <a:ea typeface="Helvetica Neue Medium" panose="02000503000000020004" pitchFamily="2" charset="0"/>
                <a:cs typeface="Helvetica Neue Medium" panose="02000503000000020004" pitchFamily="2" charset="0"/>
              </a:rPr>
              <a:t>Likely </a:t>
            </a: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to cost less overall than a standard full-time degree as you’ll be studying for fewer years</a:t>
            </a:r>
          </a:p>
          <a:p>
            <a:pPr marL="230400" indent="-230400" fontAlgn="base">
              <a:lnSpc>
                <a:spcPct val="100000"/>
              </a:lnSpc>
              <a:spcAft>
                <a:spcPts val="600"/>
              </a:spcAft>
            </a:pPr>
            <a:r>
              <a:rPr lang="en-GB" sz="1900" dirty="0" smtClean="0">
                <a:latin typeface="Helvetica Neue Medium" panose="02000503000000020004" pitchFamily="2" charset="0"/>
                <a:ea typeface="Helvetica Neue Medium" panose="02000503000000020004" pitchFamily="2" charset="0"/>
                <a:cs typeface="Helvetica Neue Medium" panose="02000503000000020004" pitchFamily="2" charset="0"/>
              </a:rPr>
              <a:t>You </a:t>
            </a: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can get a tuition fee loan to cover all of your fees for most accelerated degree courses</a:t>
            </a:r>
          </a:p>
          <a:p>
            <a:pPr marL="230400" indent="-230400" fontAlgn="base">
              <a:lnSpc>
                <a:spcPct val="100000"/>
              </a:lnSpc>
              <a:spcAft>
                <a:spcPts val="600"/>
              </a:spcAft>
            </a:pPr>
            <a:r>
              <a:rPr lang="en-GB" sz="1900" dirty="0" smtClean="0">
                <a:latin typeface="Helvetica Neue Medium" panose="02000503000000020004" pitchFamily="2" charset="0"/>
                <a:ea typeface="Helvetica Neue Medium" panose="02000503000000020004" pitchFamily="2" charset="0"/>
                <a:cs typeface="Helvetica Neue Medium" panose="02000503000000020004" pitchFamily="2" charset="0"/>
              </a:rPr>
              <a:t>You </a:t>
            </a:r>
            <a:r>
              <a:rPr lang="en-GB" sz="1900" dirty="0">
                <a:latin typeface="Helvetica Neue Medium" panose="02000503000000020004" pitchFamily="2" charset="0"/>
                <a:ea typeface="Helvetica Neue Medium" panose="02000503000000020004" pitchFamily="2" charset="0"/>
                <a:cs typeface="Helvetica Neue Medium" panose="02000503000000020004" pitchFamily="2" charset="0"/>
              </a:rPr>
              <a:t>can get an additional long courses loan to help with living costs over the year</a:t>
            </a:r>
          </a:p>
        </p:txBody>
      </p:sp>
      <p:sp>
        <p:nvSpPr>
          <p:cNvPr id="9" name="Rectangle 8">
            <a:extLst>
              <a:ext uri="{FF2B5EF4-FFF2-40B4-BE49-F238E27FC236}">
                <a16:creationId xmlns:a16="http://schemas.microsoft.com/office/drawing/2014/main" id="{B727561B-051D-3C47-AFF3-C4B0DF8EC3E9}"/>
              </a:ext>
            </a:extLst>
          </p:cNvPr>
          <p:cNvSpPr/>
          <p:nvPr/>
        </p:nvSpPr>
        <p:spPr>
          <a:xfrm>
            <a:off x="0" y="6138000"/>
            <a:ext cx="12192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4D93AF9-71DB-A741-9702-BF508B867BC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89996" y="6313049"/>
            <a:ext cx="1229324" cy="412976"/>
          </a:xfrm>
          <a:prstGeom prst="rect">
            <a:avLst/>
          </a:prstGeom>
        </p:spPr>
      </p:pic>
    </p:spTree>
    <p:extLst>
      <p:ext uri="{BB962C8B-B14F-4D97-AF65-F5344CB8AC3E}">
        <p14:creationId xmlns:p14="http://schemas.microsoft.com/office/powerpoint/2010/main" val="386567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211517E541D74F9612214317002BEA" ma:contentTypeVersion="7" ma:contentTypeDescription="Create a new document." ma:contentTypeScope="" ma:versionID="bdc7cdbfa2bfd18057b187da9ce3fd7a">
  <xsd:schema xmlns:xsd="http://www.w3.org/2001/XMLSchema" xmlns:xs="http://www.w3.org/2001/XMLSchema" xmlns:p="http://schemas.microsoft.com/office/2006/metadata/properties" xmlns:ns3="be4273c6-216d-46fc-a3fc-53dc33313c8b" targetNamespace="http://schemas.microsoft.com/office/2006/metadata/properties" ma:root="true" ma:fieldsID="78099098ed02f76c884607af20116c0e" ns3:_="">
    <xsd:import namespace="be4273c6-216d-46fc-a3fc-53dc33313c8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4273c6-216d-46fc-a3fc-53dc33313c8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337CDD-8ABA-4B21-9CC9-BF7D74A9D6E1}">
  <ds:schemaRefs>
    <ds:schemaRef ds:uri="http://schemas.microsoft.com/sharepoint/v3/contenttype/forms"/>
  </ds:schemaRefs>
</ds:datastoreItem>
</file>

<file path=customXml/itemProps2.xml><?xml version="1.0" encoding="utf-8"?>
<ds:datastoreItem xmlns:ds="http://schemas.openxmlformats.org/officeDocument/2006/customXml" ds:itemID="{8B8786E4-A6B6-4A8E-8A3C-BC1619633C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4273c6-216d-46fc-a3fc-53dc33313c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F4A6CE-32D0-4BC4-ACEF-EE292B998763}">
  <ds:schemaRefs>
    <ds:schemaRef ds:uri="http://schemas.microsoft.com/office/2006/documentManagement/types"/>
    <ds:schemaRef ds:uri="be4273c6-216d-46fc-a3fc-53dc33313c8b"/>
    <ds:schemaRef ds:uri="http://schemas.microsoft.com/office/2006/metadata/properties"/>
    <ds:schemaRef ds:uri="http://purl.org/dc/terms/"/>
    <ds:schemaRef ds:uri="http://www.w3.org/XML/1998/namespace"/>
    <ds:schemaRef ds:uri="http://purl.org/dc/elements/1.1/"/>
    <ds:schemaRef ds:uri="http://schemas.openxmlformats.org/package/2006/metadata/core-properti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4222</TotalTime>
  <Words>3191</Words>
  <Application>Microsoft Office PowerPoint</Application>
  <PresentationFormat>Widescreen</PresentationFormat>
  <Paragraphs>326</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Courier New</vt:lpstr>
      <vt:lpstr>Helvetica Neue</vt:lpstr>
      <vt:lpstr>Helvetica Neue Light</vt:lpstr>
      <vt:lpstr>Helvetica Neue Medium</vt:lpstr>
      <vt:lpstr>Wingdings</vt:lpstr>
      <vt:lpstr>Office Theme</vt:lpstr>
      <vt:lpstr>Student Finance Key Facts Session</vt:lpstr>
      <vt:lpstr>Contents</vt:lpstr>
      <vt:lpstr>Summary</vt:lpstr>
      <vt:lpstr>Student loans</vt:lpstr>
      <vt:lpstr>Additional support</vt:lpstr>
      <vt:lpstr>Nursing, midwifery &amp; allied health profession courses</vt:lpstr>
      <vt:lpstr>Tuition fee loan – ‘Approved (Fee Cap) Providers’</vt:lpstr>
      <vt:lpstr>Tuition fee loan – ‘Approved Providers’</vt:lpstr>
      <vt:lpstr>Other types of study: Accelerated degrees</vt:lpstr>
      <vt:lpstr>Other types of study:  part-time study and  distance learning</vt:lpstr>
      <vt:lpstr>Tuition fee loan – how it works</vt:lpstr>
      <vt:lpstr>Maintenance loan</vt:lpstr>
      <vt:lpstr>Full-time maintenance loan – maximum amounts for 2020/21</vt:lpstr>
      <vt:lpstr>Living away from home and studying outside London</vt:lpstr>
      <vt:lpstr>Living away from home and studying inside London</vt:lpstr>
      <vt:lpstr>Living with parents</vt:lpstr>
      <vt:lpstr>Repaying your loan</vt:lpstr>
      <vt:lpstr>Repaying your loan – earnings of £27,725</vt:lpstr>
      <vt:lpstr>Repaying your loan – earnings of £33,725</vt:lpstr>
      <vt:lpstr>Other monthly costs for comparison</vt:lpstr>
      <vt:lpstr>Loan interest</vt:lpstr>
      <vt:lpstr>What if…</vt:lpstr>
      <vt:lpstr>Bursaries and scholarships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Austin</dc:creator>
  <cp:lastModifiedBy>Sarah Shales</cp:lastModifiedBy>
  <cp:revision>243</cp:revision>
  <dcterms:created xsi:type="dcterms:W3CDTF">2018-11-18T17:43:14Z</dcterms:created>
  <dcterms:modified xsi:type="dcterms:W3CDTF">2020-02-07T16:10:06Z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0x010100B6211517E541D74F9612214317002BEA</vt:lpwstr>
  </property>
  <property fmtid="{D5CDD505-2E9C-101B-9397-08002B2CF9AE}" pid="3" name="Project">
    <vt:lpwstr>210;#Communication Package|0089c38c-600f-48c3-ba1f-18f1bb8f656a</vt:lpwstr>
  </property>
  <property fmtid="{D5CDD505-2E9C-101B-9397-08002B2CF9AE}" pid="4" name="Department">
    <vt:lpwstr/>
  </property>
  <property fmtid="{D5CDD505-2E9C-101B-9397-08002B2CF9AE}" pid="5" name="Record Type">
    <vt:lpwstr/>
  </property>
  <property fmtid="{D5CDD505-2E9C-101B-9397-08002B2CF9AE}" pid="6" name="Exhibition Unit">
    <vt:lpwstr>211;#NA|5e93adc1-4d35-4c54-86a1-55b5335fbc41</vt:lpwstr>
  </property>
  <property fmtid="{D5CDD505-2E9C-101B-9397-08002B2CF9AE}" pid="7" name="Group1">
    <vt:lpwstr/>
  </property>
  <property fmtid="{D5CDD505-2E9C-101B-9397-08002B2CF9AE}" pid="8" name="Clients">
    <vt:lpwstr>181;#Department for Education|bac561eb-e196-4c39-81e4-25efb45e197b</vt:lpwstr>
  </property>
</Properties>
</file>