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8" r:id="rId2"/>
    <p:sldId id="258" r:id="rId3"/>
    <p:sldId id="327" r:id="rId4"/>
    <p:sldId id="461" r:id="rId5"/>
    <p:sldId id="464" r:id="rId6"/>
    <p:sldId id="383" r:id="rId7"/>
    <p:sldId id="384" r:id="rId8"/>
    <p:sldId id="382" r:id="rId9"/>
    <p:sldId id="438" r:id="rId10"/>
    <p:sldId id="387" r:id="rId11"/>
    <p:sldId id="427" r:id="rId12"/>
    <p:sldId id="356" r:id="rId13"/>
    <p:sldId id="410" r:id="rId14"/>
    <p:sldId id="448" r:id="rId15"/>
    <p:sldId id="462" r:id="rId16"/>
    <p:sldId id="426" r:id="rId17"/>
    <p:sldId id="449" r:id="rId18"/>
    <p:sldId id="454" r:id="rId19"/>
    <p:sldId id="446" r:id="rId20"/>
    <p:sldId id="463" r:id="rId21"/>
    <p:sldId id="467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C79"/>
    <a:srgbClr val="CC0000"/>
    <a:srgbClr val="339966"/>
    <a:srgbClr val="1F497D"/>
    <a:srgbClr val="FFFFCC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4" autoAdjust="0"/>
    <p:restoredTop sz="94643" autoAdjust="0"/>
  </p:normalViewPr>
  <p:slideViewPr>
    <p:cSldViewPr>
      <p:cViewPr varScale="1">
        <p:scale>
          <a:sx n="63" d="100"/>
          <a:sy n="63" d="100"/>
        </p:scale>
        <p:origin x="100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FC041-D521-492B-BF49-4BC5ECD331A3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8F88C-1A90-4F3C-B1EE-D9638E9F3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53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8B5D2-7DF1-4690-BFD5-029B58DF961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ECA09-8D21-4DCF-B146-622F1BB119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8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CA09-8D21-4DCF-B146-622F1BB119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6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CA09-8D21-4DCF-B146-622F1BB119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7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CA09-8D21-4DCF-B146-622F1BB119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1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F62B5FD-B21A-49B2-AC0C-065260FE65E5}" type="slidenum">
              <a:rPr lang="en-GB"/>
              <a:pPr eaLnBrk="1" hangingPunct="1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1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0CE32-76FA-4FA3-AC6A-6D7DC1078964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b="1" dirty="0"/>
              <a:t>Jobs out there……. Employers are more piccy!</a:t>
            </a:r>
          </a:p>
        </p:txBody>
      </p:sp>
    </p:spTree>
    <p:extLst>
      <p:ext uri="{BB962C8B-B14F-4D97-AF65-F5344CB8AC3E}">
        <p14:creationId xmlns:p14="http://schemas.microsoft.com/office/powerpoint/2010/main" val="125553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CA09-8D21-4DCF-B146-622F1BB119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55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CA09-8D21-4DCF-B146-622F1BB119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0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37DA-D49F-4067-B7EB-E491E9E5654B}" type="datetime1">
              <a:rPr lang="en-GB" smtClean="0"/>
              <a:t>03/02/2022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C6C8-9AFA-445D-A402-099C6D5436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22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2AFC-F470-4C18-A189-89A47D5F71B2}" type="datetime1">
              <a:rPr lang="en-GB" smtClean="0"/>
              <a:t>03/02/2022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C6C8-9AFA-445D-A402-099C6D5436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37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2AE-D1D0-48F4-9387-3B297146963F}" type="datetime1">
              <a:rPr lang="en-GB" smtClean="0"/>
              <a:t>03/02/2022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C6C8-9AFA-445D-A402-099C6D5436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84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A9F1-6C9A-47B1-AC67-120383A511C1}" type="datetime1">
              <a:rPr lang="en-GB" smtClean="0"/>
              <a:t>03/02/2022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C6C8-9AFA-445D-A402-099C6D5436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0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EA9C-EB77-4097-AE4D-9D7FEEE9F3FC}" type="datetime1">
              <a:rPr lang="en-GB" smtClean="0"/>
              <a:t>03/02/2022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C6C8-9AFA-445D-A402-099C6D5436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5C22-2E5D-49D4-8721-33BC6EFCE83E}" type="datetime1">
              <a:rPr lang="en-GB" smtClean="0"/>
              <a:t>03/02/2022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C6C8-9AFA-445D-A402-099C6D5436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6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514-ADCF-4B25-A9E7-37F511F9BD4B}" type="datetime1">
              <a:rPr lang="en-GB" smtClean="0"/>
              <a:t>03/02/2022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C6C8-9AFA-445D-A402-099C6D5436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4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D58-01EE-46C4-9340-163E5756D8B7}" type="datetime1">
              <a:rPr lang="en-GB" smtClean="0"/>
              <a:t>03/02/2022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C6C8-9AFA-445D-A402-099C6D5436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59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8A5-6217-4EEF-9DE4-E4A866A9D6E8}" type="datetime1">
              <a:rPr lang="en-GB" smtClean="0"/>
              <a:t>03/02/2022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C6C8-9AFA-445D-A402-099C6D5436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0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2A64-02BF-456C-86DC-9C3C19385E70}" type="datetime1">
              <a:rPr lang="en-GB" smtClean="0"/>
              <a:t>03/02/2022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C6C8-9AFA-445D-A402-099C6D5436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45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3B24-DAE1-4BB2-A507-01A6A4615AD8}" type="datetime1">
              <a:rPr lang="en-GB" smtClean="0"/>
              <a:t>03/02/2022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C6C8-9AFA-445D-A402-099C6D5436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75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0106-D8AD-4897-9EA8-3E0C54EEB089}" type="datetime1">
              <a:rPr lang="en-GB" smtClean="0"/>
              <a:t>03/02/2022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C6C8-9AFA-445D-A402-099C6D5436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52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B07B5D-6DF4-4541-8B97-571B51CBD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2" y="1628800"/>
            <a:ext cx="8024935" cy="34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0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2317440"/>
            <a:ext cx="5153744" cy="24391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Experience – </a:t>
            </a:r>
            <a:br>
              <a:rPr lang="en-GB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</a:t>
            </a:r>
            <a:b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important?</a:t>
            </a:r>
            <a:endParaRPr lang="en-GB" sz="4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848172" y="1196752"/>
            <a:ext cx="7272808" cy="4536504"/>
          </a:xfrm>
          <a:prstGeom prst="cloud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19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2727960"/>
            <a:ext cx="3466728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br>
              <a:rPr lang="en-GB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</p:txBody>
      </p:sp>
      <p:sp>
        <p:nvSpPr>
          <p:cNvPr id="4" name="Cloud 3"/>
          <p:cNvSpPr/>
          <p:nvPr/>
        </p:nvSpPr>
        <p:spPr>
          <a:xfrm>
            <a:off x="1948371" y="2229984"/>
            <a:ext cx="4681538" cy="2376487"/>
          </a:xfrm>
          <a:prstGeom prst="cloud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79388" y="173038"/>
            <a:ext cx="3600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700" dirty="0">
                <a:solidFill>
                  <a:srgbClr val="002060"/>
                </a:solidFill>
              </a:rPr>
              <a:t>Opportunity to experience how work is different to school / relevance of school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15888" y="2603500"/>
            <a:ext cx="1635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000" dirty="0">
                <a:solidFill>
                  <a:srgbClr val="002060"/>
                </a:solidFill>
              </a:rPr>
              <a:t>Trial a </a:t>
            </a:r>
          </a:p>
          <a:p>
            <a:pPr algn="ctr"/>
            <a:r>
              <a:rPr lang="en-GB" altLang="en-US" sz="3000" dirty="0">
                <a:solidFill>
                  <a:srgbClr val="002060"/>
                </a:solidFill>
              </a:rPr>
              <a:t>potential </a:t>
            </a:r>
          </a:p>
          <a:p>
            <a:pPr algn="ctr"/>
            <a:r>
              <a:rPr lang="en-GB" altLang="en-US" sz="3000" dirty="0">
                <a:solidFill>
                  <a:srgbClr val="002060"/>
                </a:solidFill>
              </a:rPr>
              <a:t>future </a:t>
            </a:r>
          </a:p>
          <a:p>
            <a:pPr algn="ctr"/>
            <a:r>
              <a:rPr lang="en-GB" altLang="en-US" sz="3000" dirty="0">
                <a:solidFill>
                  <a:srgbClr val="002060"/>
                </a:solidFill>
              </a:rPr>
              <a:t>career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865688" y="217488"/>
            <a:ext cx="39592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000" dirty="0">
                <a:solidFill>
                  <a:srgbClr val="002060"/>
                </a:solidFill>
              </a:rPr>
              <a:t>Find out what you don’t want to do – this is just as important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215106" y="5162723"/>
            <a:ext cx="36718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900" dirty="0">
                <a:solidFill>
                  <a:srgbClr val="002060"/>
                </a:solidFill>
              </a:rPr>
              <a:t>Be treated as an adult – extra responsibilities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4499546" y="4971190"/>
            <a:ext cx="43253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dirty="0">
                <a:solidFill>
                  <a:srgbClr val="002060"/>
                </a:solidFill>
              </a:rPr>
              <a:t>Contact with employers/</a:t>
            </a:r>
          </a:p>
          <a:p>
            <a:pPr algn="ctr"/>
            <a:r>
              <a:rPr lang="en-GB" altLang="en-US" sz="2800" dirty="0">
                <a:solidFill>
                  <a:srgbClr val="002060"/>
                </a:solidFill>
              </a:rPr>
              <a:t>employees with a range of work experiences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6788150" y="2127250"/>
            <a:ext cx="213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000" dirty="0">
                <a:solidFill>
                  <a:srgbClr val="002060"/>
                </a:solidFill>
              </a:rPr>
              <a:t>Inspiration</a:t>
            </a: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6764486" y="3546398"/>
            <a:ext cx="213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000" dirty="0">
                <a:solidFill>
                  <a:srgbClr val="002060"/>
                </a:solidFill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6180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/>
      <p:bldP spid="184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Benefits to Employers of having Work Experience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7426"/>
            <a:ext cx="8229600" cy="4151486"/>
          </a:xfrm>
        </p:spPr>
        <p:txBody>
          <a:bodyPr>
            <a:normAutofit/>
          </a:bodyPr>
          <a:lstStyle/>
          <a:p>
            <a:r>
              <a:rPr lang="en-GB" altLang="en-US" sz="2900" dirty="0">
                <a:solidFill>
                  <a:srgbClr val="002060"/>
                </a:solidFill>
                <a:latin typeface="Arial" charset="0"/>
                <a:cs typeface="Arial" charset="0"/>
              </a:rPr>
              <a:t>Investing in the future</a:t>
            </a:r>
          </a:p>
          <a:p>
            <a:r>
              <a:rPr lang="en-GB" altLang="en-US" sz="2900" dirty="0">
                <a:solidFill>
                  <a:srgbClr val="002060"/>
                </a:solidFill>
                <a:latin typeface="Arial" charset="0"/>
                <a:cs typeface="Arial" charset="0"/>
              </a:rPr>
              <a:t>Fresh point of view - a young person’s opinion </a:t>
            </a:r>
          </a:p>
          <a:p>
            <a:r>
              <a:rPr lang="en-GB" altLang="en-US" sz="2900" dirty="0">
                <a:solidFill>
                  <a:srgbClr val="002060"/>
                </a:solidFill>
                <a:latin typeface="Arial" charset="0"/>
                <a:cs typeface="Arial" charset="0"/>
              </a:rPr>
              <a:t>Staff development</a:t>
            </a:r>
          </a:p>
          <a:p>
            <a:r>
              <a:rPr lang="en-GB" altLang="en-US" sz="2900" dirty="0">
                <a:solidFill>
                  <a:srgbClr val="002060"/>
                </a:solidFill>
                <a:latin typeface="Arial" charset="0"/>
                <a:cs typeface="Arial" charset="0"/>
              </a:rPr>
              <a:t>Helping young people understand how to act in the workplace – investing in future employees</a:t>
            </a:r>
          </a:p>
          <a:p>
            <a:r>
              <a:rPr lang="en-GB" altLang="en-US" sz="2900" dirty="0">
                <a:solidFill>
                  <a:srgbClr val="002060"/>
                </a:solidFill>
                <a:latin typeface="Arial" charset="0"/>
                <a:cs typeface="Arial" charset="0"/>
              </a:rPr>
              <a:t>Increasing young people’s awareness of their company</a:t>
            </a:r>
          </a:p>
          <a:p>
            <a:pPr>
              <a:lnSpc>
                <a:spcPct val="90000"/>
              </a:lnSpc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0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4" name="Picture 6" descr="question-mar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7" t="26499" r="28900" b="24398"/>
          <a:stretch/>
        </p:blipFill>
        <p:spPr bwMode="auto">
          <a:xfrm>
            <a:off x="2411760" y="3190942"/>
            <a:ext cx="4248472" cy="3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11521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employable</a:t>
            </a:r>
          </a:p>
        </p:txBody>
      </p:sp>
    </p:spTree>
    <p:extLst>
      <p:ext uri="{BB962C8B-B14F-4D97-AF65-F5344CB8AC3E}">
        <p14:creationId xmlns:p14="http://schemas.microsoft.com/office/powerpoint/2010/main" val="237364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340" y="136525"/>
            <a:ext cx="863332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Transferable</a:t>
            </a:r>
          </a:p>
          <a:p>
            <a:pPr algn="ctr"/>
            <a:r>
              <a:rPr lang="en-GB" sz="6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Employability </a:t>
            </a:r>
          </a:p>
          <a:p>
            <a:pPr algn="ctr"/>
            <a:r>
              <a:rPr lang="en-GB" sz="6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</p:txBody>
      </p:sp>
      <p:pic>
        <p:nvPicPr>
          <p:cNvPr id="1026" name="Picture 2" descr="http://universityblog.files.wordpress.com/2011/01/boxes.jpg?w=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8452" r="20972" b="10770"/>
          <a:stretch/>
        </p:blipFill>
        <p:spPr bwMode="auto">
          <a:xfrm>
            <a:off x="3331326" y="3349686"/>
            <a:ext cx="2481348" cy="33836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7C8C3B-9B5C-4873-9164-CA544AC8E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56" y="3133196"/>
            <a:ext cx="230043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500" dirty="0">
                <a:solidFill>
                  <a:srgbClr val="002060"/>
                </a:solidFill>
              </a:rPr>
              <a:t>School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83BBE-092C-4957-98D6-FED1D30E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00" y="4208239"/>
            <a:ext cx="248134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500" dirty="0">
                <a:solidFill>
                  <a:srgbClr val="002060"/>
                </a:solidFill>
              </a:rPr>
              <a:t>Work experience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FDFED-D2E8-4CAB-BA9A-5A65090B9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19" y="5821891"/>
            <a:ext cx="286006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500" dirty="0">
                <a:solidFill>
                  <a:srgbClr val="002060"/>
                </a:solidFill>
              </a:rPr>
              <a:t>Volunteering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7B47E-3BB1-4D9E-903C-666522398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408" y="3229679"/>
            <a:ext cx="230043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500" dirty="0">
                <a:solidFill>
                  <a:srgbClr val="002060"/>
                </a:solidFill>
              </a:rPr>
              <a:t>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912BD-26B8-4234-84E2-E394F978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408" y="4477543"/>
            <a:ext cx="230043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500" dirty="0">
                <a:solidFill>
                  <a:srgbClr val="002060"/>
                </a:solidFill>
              </a:rPr>
              <a:t>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84C470-B6B0-42B4-974A-8E8E7F81D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582" y="5821891"/>
            <a:ext cx="272808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500" dirty="0">
                <a:solidFill>
                  <a:srgbClr val="002060"/>
                </a:solidFill>
              </a:rPr>
              <a:t>Future study</a:t>
            </a:r>
          </a:p>
        </p:txBody>
      </p:sp>
    </p:spTree>
    <p:extLst>
      <p:ext uri="{BB962C8B-B14F-4D97-AF65-F5344CB8AC3E}">
        <p14:creationId xmlns:p14="http://schemas.microsoft.com/office/powerpoint/2010/main" val="15711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395536" y="578730"/>
            <a:ext cx="4429125" cy="2663825"/>
          </a:xfrm>
        </p:spPr>
        <p:txBody>
          <a:bodyPr/>
          <a:lstStyle/>
          <a:p>
            <a:r>
              <a:rPr lang="en-GB" altLang="en-US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</a:p>
          <a:p>
            <a:r>
              <a:rPr lang="en-GB" altLang="en-US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</a:p>
          <a:p>
            <a:r>
              <a:rPr lang="en-GB" altLang="en-US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r>
              <a:rPr lang="en-GB" altLang="en-US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6481"/>
            <a:ext cx="4316413" cy="31083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755145"/>
            <a:ext cx="7272338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Adapting to new situations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 to different audiences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09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equa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0" y="4741863"/>
            <a:ext cx="896461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 </a:t>
            </a:r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</a:t>
            </a: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crowd</a:t>
            </a:r>
          </a:p>
        </p:txBody>
      </p:sp>
    </p:spTree>
    <p:extLst>
      <p:ext uri="{BB962C8B-B14F-4D97-AF65-F5344CB8AC3E}">
        <p14:creationId xmlns:p14="http://schemas.microsoft.com/office/powerpoint/2010/main" val="20113763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3628" y="692696"/>
            <a:ext cx="6696744" cy="5256584"/>
          </a:xfr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9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your placement</a:t>
            </a:r>
          </a:p>
        </p:txBody>
      </p:sp>
    </p:spTree>
    <p:extLst>
      <p:ext uri="{BB962C8B-B14F-4D97-AF65-F5344CB8AC3E}">
        <p14:creationId xmlns:p14="http://schemas.microsoft.com/office/powerpoint/2010/main" val="106750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431032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Where should you go on</a:t>
            </a:r>
            <a:br>
              <a:rPr lang="en-GB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GB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Work Experience?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4880"/>
            <a:ext cx="8229600" cy="44214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sz="3000" dirty="0">
                <a:solidFill>
                  <a:srgbClr val="002060"/>
                </a:solidFill>
                <a:latin typeface="Arial" charset="0"/>
                <a:cs typeface="Arial" charset="0"/>
              </a:rPr>
              <a:t>Somewhere that’s right </a:t>
            </a:r>
            <a:r>
              <a:rPr lang="en-GB" altLang="en-US" sz="3000" b="1" u="sng" dirty="0">
                <a:solidFill>
                  <a:srgbClr val="002060"/>
                </a:solidFill>
                <a:latin typeface="Arial" charset="0"/>
                <a:cs typeface="Arial" charset="0"/>
              </a:rPr>
              <a:t>for you</a:t>
            </a:r>
            <a:r>
              <a:rPr lang="en-GB" altLang="en-US" sz="3000" b="1" dirty="0">
                <a:solidFill>
                  <a:srgbClr val="002060"/>
                </a:solidFill>
                <a:latin typeface="Arial" charset="0"/>
                <a:cs typeface="Arial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en-GB" altLang="en-US" sz="3000" dirty="0">
                <a:solidFill>
                  <a:srgbClr val="002060"/>
                </a:solidFill>
                <a:latin typeface="Arial" charset="0"/>
                <a:cs typeface="Arial" charset="0"/>
              </a:rPr>
              <a:t>New experiences!</a:t>
            </a:r>
          </a:p>
          <a:p>
            <a:pPr>
              <a:lnSpc>
                <a:spcPct val="90000"/>
              </a:lnSpc>
            </a:pPr>
            <a:r>
              <a:rPr lang="en-GB" altLang="en-US" sz="3000" dirty="0">
                <a:solidFill>
                  <a:srgbClr val="002060"/>
                </a:solidFill>
                <a:latin typeface="Arial" charset="0"/>
                <a:cs typeface="Arial" charset="0"/>
              </a:rPr>
              <a:t>Speak to family and friends to ask for suggestions</a:t>
            </a:r>
          </a:p>
          <a:p>
            <a:pPr>
              <a:lnSpc>
                <a:spcPct val="90000"/>
              </a:lnSpc>
            </a:pPr>
            <a:r>
              <a:rPr lang="en-GB" altLang="en-US" sz="3000" dirty="0">
                <a:solidFill>
                  <a:srgbClr val="002060"/>
                </a:solidFill>
                <a:latin typeface="Arial" charset="0"/>
                <a:cs typeface="Arial" charset="0"/>
              </a:rPr>
              <a:t>Broaden your horizons – do not restrict yourself by staying local</a:t>
            </a:r>
          </a:p>
          <a:p>
            <a:pPr>
              <a:lnSpc>
                <a:spcPct val="90000"/>
              </a:lnSpc>
            </a:pPr>
            <a:r>
              <a:rPr lang="en-GB" altLang="en-US" sz="3000" dirty="0">
                <a:solidFill>
                  <a:srgbClr val="002060"/>
                </a:solidFill>
                <a:latin typeface="Arial" charset="0"/>
                <a:cs typeface="Arial" charset="0"/>
              </a:rPr>
              <a:t>First impressions count</a:t>
            </a:r>
          </a:p>
          <a:p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companies can you approach?</a:t>
            </a:r>
          </a:p>
          <a:p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up placement?</a:t>
            </a:r>
          </a:p>
          <a:p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paid employment allowed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1400" dirty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alt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581525"/>
            <a:ext cx="9144000" cy="22764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5882606"/>
            <a:ext cx="8784976" cy="80168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Safety on Work Experience</a:t>
            </a:r>
          </a:p>
        </p:txBody>
      </p:sp>
      <p:pic>
        <p:nvPicPr>
          <p:cNvPr id="2053" name="Picture 5" descr="main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3D6050-F31C-4D8E-920B-B8BB15C90970}"/>
              </a:ext>
            </a:extLst>
          </p:cNvPr>
          <p:cNvSpPr txBox="1"/>
          <p:nvPr/>
        </p:nvSpPr>
        <p:spPr>
          <a:xfrm>
            <a:off x="323528" y="0"/>
            <a:ext cx="8496944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for remainder of Year 12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February 2022		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Experience Launch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			End of BGS Enrichment Programme – Study p4 p5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Enrichment Survey/reconfirm Options via MILK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			Sport/Work Experience continues.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No space for Football/Sports Hall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March 2022		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PUPG exams (7 - 11 March) – full report issued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			Post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18 Day (30 March)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One-to-one careers appointments start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April 2022		Oxbridge Information Evening,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tbc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May 2022		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UCAS 2023 entry process opens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June 2022		Students to start work on UCAS applications + Post-18 plans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Year 12 FUPG exams (24 June – 1 July)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July 2022		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12 Work Experience Week (4 – 8 July)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			FUPG exam debrief week (11 – 15 July)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FUPG single page report issued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			End of Term, Friday 15 July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604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900" dirty="0">
                <a:solidFill>
                  <a:srgbClr val="002060"/>
                </a:solidFill>
                <a:latin typeface="Arial" charset="0"/>
                <a:cs typeface="Arial" charset="0"/>
              </a:rPr>
              <a:t>Find a placement that’s right for you!</a:t>
            </a:r>
          </a:p>
          <a:p>
            <a:pPr marL="0" indent="0">
              <a:lnSpc>
                <a:spcPct val="90000"/>
              </a:lnSpc>
              <a:buNone/>
            </a:pPr>
            <a:endParaRPr lang="en-GB" sz="29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900" dirty="0">
                <a:solidFill>
                  <a:srgbClr val="002060"/>
                </a:solidFill>
                <a:latin typeface="Arial" charset="0"/>
                <a:cs typeface="Arial" charset="0"/>
              </a:rPr>
              <a:t>A placement that will help you develop skills you might be lacking</a:t>
            </a:r>
          </a:p>
          <a:p>
            <a:pPr marL="0" indent="0">
              <a:lnSpc>
                <a:spcPct val="90000"/>
              </a:lnSpc>
              <a:buNone/>
            </a:pPr>
            <a:endParaRPr lang="en-GB" sz="29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900" dirty="0">
                <a:solidFill>
                  <a:srgbClr val="002060"/>
                </a:solidFill>
                <a:latin typeface="Arial" charset="0"/>
                <a:cs typeface="Arial" charset="0"/>
              </a:rPr>
              <a:t>Stick to your deadlines!</a:t>
            </a:r>
            <a:br>
              <a:rPr lang="en-GB" sz="2900" b="1" u="sng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n-GB" sz="29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900" dirty="0">
                <a:solidFill>
                  <a:srgbClr val="002060"/>
                </a:solidFill>
                <a:latin typeface="Arial" charset="0"/>
                <a:cs typeface="Arial" charset="0"/>
              </a:rPr>
              <a:t>Good luck </a:t>
            </a:r>
            <a:r>
              <a:rPr lang="en-GB" sz="2900" dirty="0">
                <a:solidFill>
                  <a:srgbClr val="00206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 </a:t>
            </a:r>
            <a:r>
              <a:rPr lang="en-GB" sz="29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endParaRPr lang="en-GB" sz="2900" dirty="0">
              <a:solidFill>
                <a:srgbClr val="00206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25706" y="597173"/>
            <a:ext cx="5292588" cy="1080120"/>
          </a:xfrm>
          <a:prstGeom prst="rect">
            <a:avLst/>
          </a:prstGeom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to you….</a:t>
            </a:r>
          </a:p>
        </p:txBody>
      </p:sp>
    </p:spTree>
    <p:extLst>
      <p:ext uri="{BB962C8B-B14F-4D97-AF65-F5344CB8AC3E}">
        <p14:creationId xmlns:p14="http://schemas.microsoft.com/office/powerpoint/2010/main" val="28724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Complete the online placement form in Sixth Form area under work experience on the school website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Other information on the Sixth Form wiki page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Deadline for completion is Friday 6 May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You must have a placement for w/c 4 July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Students without a placement will be required to attend school and conduct Post-18 research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Parental information will be sent out shortly</a:t>
            </a:r>
            <a:endParaRPr lang="en-GB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25706" y="188640"/>
            <a:ext cx="5292588" cy="1080120"/>
          </a:xfrm>
          <a:prstGeom prst="rect">
            <a:avLst/>
          </a:prstGeom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to you….</a:t>
            </a:r>
          </a:p>
        </p:txBody>
      </p:sp>
    </p:spTree>
    <p:extLst>
      <p:ext uri="{BB962C8B-B14F-4D97-AF65-F5344CB8AC3E}">
        <p14:creationId xmlns:p14="http://schemas.microsoft.com/office/powerpoint/2010/main" val="29831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12109"/>
            <a:ext cx="8280920" cy="2646294"/>
          </a:xfrm>
          <a:ln w="571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n-GB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12 </a:t>
            </a:r>
            <a:br>
              <a:rPr lang="en-GB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br>
              <a:rPr lang="en-GB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</a:p>
        </p:txBody>
      </p:sp>
      <p:pic>
        <p:nvPicPr>
          <p:cNvPr id="8" name="Picture 2" descr="Image result for work experience">
            <a:extLst>
              <a:ext uri="{FF2B5EF4-FFF2-40B4-BE49-F238E27FC236}">
                <a16:creationId xmlns:a16="http://schemas.microsoft.com/office/drawing/2014/main" id="{4DFD95BA-1FCD-470F-9B10-DCFE0A1D4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1756466" y="3911886"/>
            <a:ext cx="5631067" cy="20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5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3600400"/>
          </a:xfr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Work</a:t>
            </a:r>
            <a:br>
              <a:rPr lang="en-GB" sz="7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</p:txBody>
      </p:sp>
      <p:pic>
        <p:nvPicPr>
          <p:cNvPr id="4" name="Picture 3" descr="Image result for work experience">
            <a:extLst>
              <a:ext uri="{FF2B5EF4-FFF2-40B4-BE49-F238E27FC236}">
                <a16:creationId xmlns:a16="http://schemas.microsoft.com/office/drawing/2014/main" id="{4AAA6752-A934-4412-B010-56BFDB3AA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3" b="7955"/>
          <a:stretch/>
        </p:blipFill>
        <p:spPr bwMode="auto">
          <a:xfrm>
            <a:off x="1180125" y="4459654"/>
            <a:ext cx="6783749" cy="226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7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3600400"/>
          </a:xfr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75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7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– 8</a:t>
            </a:r>
            <a:r>
              <a:rPr lang="en-GB" sz="75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7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</a:t>
            </a:r>
            <a:br>
              <a:rPr lang="en-GB" sz="7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4" name="Picture 3" descr="Image result for work experience">
            <a:extLst>
              <a:ext uri="{FF2B5EF4-FFF2-40B4-BE49-F238E27FC236}">
                <a16:creationId xmlns:a16="http://schemas.microsoft.com/office/drawing/2014/main" id="{4AAA6752-A934-4412-B010-56BFDB3AA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3" b="7955"/>
          <a:stretch/>
        </p:blipFill>
        <p:spPr bwMode="auto">
          <a:xfrm>
            <a:off x="1180125" y="4459654"/>
            <a:ext cx="6783749" cy="226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6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51018"/>
            <a:ext cx="8229600" cy="52425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employers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b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work experience is essential</a:t>
            </a:r>
            <a:b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be more likely to hire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b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young person with work</a:t>
            </a:r>
            <a:b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experience over someone</a:t>
            </a:r>
            <a:b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with none.” </a:t>
            </a:r>
            <a:endParaRPr lang="en-GB" sz="35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16224" y="425331"/>
            <a:ext cx="8280920" cy="5472608"/>
          </a:xfrm>
          <a:prstGeom prst="wedgeEllipseCallou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08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09857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5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  <a:r>
              <a:rPr lang="en-GB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3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en-GB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br>
              <a:rPr lang="en-GB" sz="35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work together to ensure</a:t>
            </a:r>
            <a:br>
              <a:rPr lang="en-GB" sz="35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 have a better understanding</a:t>
            </a:r>
            <a:br>
              <a:rPr lang="en-GB" sz="35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business world, the</a:t>
            </a:r>
            <a:br>
              <a:rPr lang="en-GB" sz="35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opportunities it presents to them and</a:t>
            </a:r>
            <a:br>
              <a:rPr lang="en-GB" sz="35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skills that will help them to</a:t>
            </a:r>
            <a:br>
              <a:rPr lang="en-GB" sz="3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 ahead.</a:t>
            </a:r>
            <a:r>
              <a:rPr lang="en-GB" sz="3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297868" y="390674"/>
            <a:ext cx="8568952" cy="5400600"/>
          </a:xfrm>
          <a:prstGeom prst="wedgeEllipseCallou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05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6126" r="8163" b="6865"/>
          <a:stretch>
            <a:fillRect/>
          </a:stretch>
        </p:blipFill>
        <p:spPr bwMode="auto">
          <a:xfrm>
            <a:off x="250825" y="849313"/>
            <a:ext cx="63404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468313" y="744538"/>
            <a:ext cx="37433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4000" b="1" dirty="0"/>
              <a:t>Qualifications</a:t>
            </a:r>
          </a:p>
          <a:p>
            <a:endParaRPr lang="en-GB" altLang="en-US" dirty="0"/>
          </a:p>
        </p:txBody>
      </p:sp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6096000" y="2690813"/>
            <a:ext cx="30956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700" b="1" dirty="0"/>
              <a:t>Work</a:t>
            </a:r>
          </a:p>
          <a:p>
            <a:pPr algn="ctr"/>
            <a:r>
              <a:rPr lang="en-GB" altLang="en-US" sz="3700" b="1" dirty="0"/>
              <a:t>Experience</a:t>
            </a:r>
          </a:p>
        </p:txBody>
      </p: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4011613" y="5127625"/>
            <a:ext cx="4103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4000" b="1" dirty="0"/>
              <a:t>Employability</a:t>
            </a:r>
          </a:p>
          <a:p>
            <a:pPr algn="ctr"/>
            <a:r>
              <a:rPr lang="en-GB" altLang="en-US" sz="4000" b="1" dirty="0"/>
              <a:t>Skills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13088" y="1370013"/>
            <a:ext cx="190500" cy="763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55875" y="1370013"/>
            <a:ext cx="30163" cy="465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372225" y="3068638"/>
            <a:ext cx="620713" cy="211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795963" y="4568825"/>
            <a:ext cx="69850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656138" y="4595813"/>
            <a:ext cx="276225" cy="633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44432"/>
            <a:ext cx="5116824" cy="1143000"/>
          </a:xfrm>
        </p:spPr>
        <p:txBody>
          <a:bodyPr>
            <a:noAutofit/>
          </a:bodyPr>
          <a:lstStyle/>
          <a:p>
            <a:r>
              <a:rPr lang="en-GB" sz="5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future…..</a:t>
            </a:r>
          </a:p>
        </p:txBody>
      </p:sp>
      <p:pic>
        <p:nvPicPr>
          <p:cNvPr id="1026" name="Picture 2" descr="http://www.manitowocfsusa.com/images/uploaded/eno/us/contact/manitowoc_car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68960"/>
            <a:ext cx="5116824" cy="34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0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604</Words>
  <Application>Microsoft Office PowerPoint</Application>
  <PresentationFormat>On-screen Show (4:3)</PresentationFormat>
  <Paragraphs>112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 Year 12  Work Experience </vt:lpstr>
      <vt:lpstr>Your Work Experience</vt:lpstr>
      <vt:lpstr>4th July – 8th July  2022</vt:lpstr>
      <vt:lpstr>“80% of employers think work experience is essential and would be more likely to hire a young person with work experience over someone with none.” </vt:lpstr>
      <vt:lpstr>“Businesses and schools need to work together to ensure students have a better understanding of the business world, the opportunities it presents to them and the skills that will help them to get ahead.”</vt:lpstr>
      <vt:lpstr>PowerPoint Presentation</vt:lpstr>
      <vt:lpstr>Your future…..</vt:lpstr>
      <vt:lpstr>Work Experience –  why is it  important?</vt:lpstr>
      <vt:lpstr>Work  Experience</vt:lpstr>
      <vt:lpstr>Benefits to Employers of having Work Experience students</vt:lpstr>
      <vt:lpstr>PowerPoint Presentation</vt:lpstr>
      <vt:lpstr>PowerPoint Presentation</vt:lpstr>
      <vt:lpstr>PowerPoint Presentation</vt:lpstr>
      <vt:lpstr>PowerPoint Presentation</vt:lpstr>
      <vt:lpstr>Finding your placement</vt:lpstr>
      <vt:lpstr>Where should you go on Work Experience?</vt:lpstr>
      <vt:lpstr>Health &amp; Safety on Work Experience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 facts and figures</dc:title>
  <dc:creator>Sally Stone</dc:creator>
  <cp:lastModifiedBy>Sarah Shales</cp:lastModifiedBy>
  <cp:revision>319</cp:revision>
  <cp:lastPrinted>2015-09-03T14:46:25Z</cp:lastPrinted>
  <dcterms:created xsi:type="dcterms:W3CDTF">2014-02-20T09:09:48Z</dcterms:created>
  <dcterms:modified xsi:type="dcterms:W3CDTF">2022-02-03T12:36:54Z</dcterms:modified>
</cp:coreProperties>
</file>