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69" r:id="rId3"/>
    <p:sldId id="257" r:id="rId4"/>
    <p:sldId id="264" r:id="rId5"/>
    <p:sldId id="260" r:id="rId6"/>
    <p:sldId id="259" r:id="rId7"/>
    <p:sldId id="266" r:id="rId8"/>
    <p:sldId id="267" r:id="rId9"/>
    <p:sldId id="268" r:id="rId10"/>
    <p:sldId id="258" r:id="rId11"/>
    <p:sldId id="430" r:id="rId12"/>
    <p:sldId id="774" r:id="rId13"/>
    <p:sldId id="431" r:id="rId14"/>
    <p:sldId id="775" r:id="rId15"/>
    <p:sldId id="772" r:id="rId16"/>
    <p:sldId id="276" r:id="rId17"/>
    <p:sldId id="274" r:id="rId18"/>
    <p:sldId id="275" r:id="rId19"/>
    <p:sldId id="777" r:id="rId20"/>
    <p:sldId id="7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76A04-E814-4638-A8D1-47987D78376A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C99DF-9095-4771-9659-0A23E2A7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6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8801D-13C4-4086-A654-146BA020037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0CD2-7B69-4F77-BC60-D43F0020E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9AF4D-56A7-49CA-8D0F-8F2D076C7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414E2-BF86-4CF3-BD0C-D8B1E508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586-892E-42A0-BB30-43EEC038D18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8077F-2695-436F-BFBC-51A5A588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ACEC7-7C39-4ED1-8CC5-73A287BB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0BE5-AF4D-4296-B278-DA222C55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9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1C1AE-F821-4B0C-828F-2D257328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F02FD-A92C-4929-AA60-201CFCA20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E7C99-9B1D-489A-B34C-CF67B8F2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586-892E-42A0-BB30-43EEC038D18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E1818-CF74-4C87-9BA8-22E2DCC1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5B23C-E07D-44D4-AE77-62BAD4FB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0BE5-AF4D-4296-B278-DA222C55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0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419210-9D45-4802-8E01-495B35CCE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8AB5D-F7DD-4165-863C-F244C15C7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1CDF8-7109-4ECE-A39D-0DE7FE64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586-892E-42A0-BB30-43EEC038D18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A8A89-8CD9-424F-B594-6EEB4CDF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8D6DA-646B-40FF-98D5-F7257675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0BE5-AF4D-4296-B278-DA222C55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5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17" y="2180167"/>
            <a:ext cx="10970683" cy="399679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  <a:endParaRPr lang="en-US" dirty="0"/>
          </a:p>
          <a:p>
            <a:pPr lvl="4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583453-FCDA-A14F-BFF8-458D00196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9119" y="441986"/>
            <a:ext cx="989765" cy="2985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B033A1D-E455-9946-A3E3-EBEF1EBD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8" y="466007"/>
            <a:ext cx="10147825" cy="135870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BB8075-CBD7-4E4C-929A-4DA121AF4948}"/>
              </a:ext>
            </a:extLst>
          </p:cNvPr>
          <p:cNvSpPr/>
          <p:nvPr userDrawn="1"/>
        </p:nvSpPr>
        <p:spPr>
          <a:xfrm>
            <a:off x="0" y="6405033"/>
            <a:ext cx="12192000" cy="4529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1985517-24AB-6347-BAA1-E8E5A30CF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1791" y="6486860"/>
            <a:ext cx="3123463" cy="31462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3ED7F5-D386-9F4E-93F6-FF04FAB3DF3D}" type="datetime4">
              <a:rPr lang="en-GB" smtClean="0"/>
              <a:t>28 March 2024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7663476-5FE4-B242-80D4-EE4FA0045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5255" y="6486860"/>
            <a:ext cx="733629" cy="30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  </a:t>
            </a:r>
            <a:fld id="{D7A593A7-184A-6D43-8A36-702213271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4B602E5-2865-ED4D-96ED-B6B22443B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3117" y="6486860"/>
            <a:ext cx="5976833" cy="30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</p:spTree>
    <p:extLst>
      <p:ext uri="{BB962C8B-B14F-4D97-AF65-F5344CB8AC3E}">
        <p14:creationId xmlns:p14="http://schemas.microsoft.com/office/powerpoint/2010/main" val="381392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17" y="2180167"/>
            <a:ext cx="10970683" cy="3996796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  <a:lvl6pPr>
              <a:buClr>
                <a:schemeClr val="accent5"/>
              </a:buClr>
              <a:defRPr/>
            </a:lvl6pPr>
            <a:lvl7pPr>
              <a:buClr>
                <a:schemeClr val="accent5"/>
              </a:buClr>
              <a:defRPr/>
            </a:lvl7pPr>
            <a:lvl8pPr>
              <a:buClr>
                <a:schemeClr val="accent5"/>
              </a:buClr>
              <a:defRPr/>
            </a:lvl8pPr>
            <a:lvl9pPr>
              <a:buClr>
                <a:schemeClr val="accent5"/>
              </a:buClr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  <a:endParaRPr lang="en-US" dirty="0"/>
          </a:p>
          <a:p>
            <a:pPr lvl="4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C45213-5C21-9F40-B678-83D745781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9119" y="441986"/>
            <a:ext cx="989765" cy="2985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70134-F632-484B-8421-2A4FC294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8" y="466007"/>
            <a:ext cx="10147825" cy="135870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1240E4-618D-4949-A047-C50DE00C0E75}"/>
              </a:ext>
            </a:extLst>
          </p:cNvPr>
          <p:cNvSpPr/>
          <p:nvPr userDrawn="1"/>
        </p:nvSpPr>
        <p:spPr>
          <a:xfrm>
            <a:off x="0" y="6405033"/>
            <a:ext cx="12192000" cy="4529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710A017-5ED7-DF4D-B5B4-8EA7C1F86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1791" y="6486860"/>
            <a:ext cx="3123463" cy="31462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3ED7F5-D386-9F4E-93F6-FF04FAB3DF3D}" type="datetime4">
              <a:rPr lang="en-GB" smtClean="0"/>
              <a:t>28 March 2024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529030A-D2E5-E043-9512-B594C6EE0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5255" y="6486860"/>
            <a:ext cx="733629" cy="30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  </a:t>
            </a:r>
            <a:fld id="{D7A593A7-184A-6D43-8A36-702213271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A8C4C72-106E-0E44-8DA6-1B2CD66EA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3117" y="6486860"/>
            <a:ext cx="5976833" cy="30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</p:spTree>
    <p:extLst>
      <p:ext uri="{BB962C8B-B14F-4D97-AF65-F5344CB8AC3E}">
        <p14:creationId xmlns:p14="http://schemas.microsoft.com/office/powerpoint/2010/main" val="104761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C3C8-F35F-4BB4-A0EF-DBFADFF0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BF47A-8C76-4238-834D-788B83CB7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CF9BC-3C20-4809-9F06-C911DC5B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586-892E-42A0-BB30-43EEC038D18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B7156-17AB-4F86-A934-12298800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4C485-668C-4BAC-B524-48FD7C41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0BE5-AF4D-4296-B278-DA222C55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8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DF9E-CFC2-448E-9FD4-48AF8A4B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E89A6-9F33-45C8-9BB1-6105EA1FF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0E336-248C-43CF-A49E-BE2E9CB6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586-892E-42A0-BB30-43EEC038D18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B277B-F87A-4B16-93D8-E32C0C3F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C010-1CB3-4128-B00C-48469AC2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0BE5-AF4D-4296-B278-DA222C55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6BFB-355E-4404-AB56-C9BE33299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46111-22C3-4B91-B58F-F16E1270C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CF391-5C98-4412-BFD0-EAD6B958E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8DAE9-8C8E-499B-AF79-ABF84C385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586-892E-42A0-BB30-43EEC038D18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54639-FA76-4247-9F79-67B6A85F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58E3E-18CA-489F-82AE-D82C736C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0BE5-AF4D-4296-B278-DA222C55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12F0-AF1F-49B8-8D16-AC787D743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43C97-1F18-40FF-B67B-4B1D1CC0B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19CB0-D782-4129-9588-9BAD8D82E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31C55A-5333-40F7-9E71-01E7CCCE5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50834-7690-48C3-9F49-F92C146A7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6BCA97-2CD7-49B3-97CF-E92A49AE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586-892E-42A0-BB30-43EEC038D18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4B6965-67FE-4FB9-AA0F-B9968F85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38817-CBE4-4896-B0C2-D3FE833A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0BE5-AF4D-4296-B278-DA222C55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6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01B0-CBD8-40D3-9B48-C7129D67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6B740-C37B-45F9-B8DD-81EB0298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586-892E-42A0-BB30-43EEC038D18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8A617-22D2-49F7-9892-5043F81F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F1309-7305-4A97-95F9-57C8FF23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0BE5-AF4D-4296-B278-DA222C55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0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8225C6-BFFD-40C4-928C-5020D016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586-892E-42A0-BB30-43EEC038D18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A8E94-5BCF-402E-AAEA-ED41F1F8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88746-EDF0-42D6-8087-09897A4B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0BE5-AF4D-4296-B278-DA222C55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4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6B043-A977-416A-971A-9BE95CAF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B5A4-0E4C-4DAB-8160-C26E33376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E610F-BC4D-45DE-B698-C4025F617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6A474-A451-4F3B-BC00-FE6340DC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586-892E-42A0-BB30-43EEC038D18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11F45-4191-4E38-B879-369CD3E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E6CD1-C1BD-498A-8062-E85CCD52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0BE5-AF4D-4296-B278-DA222C55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4489-BFAB-4725-B7CA-8F02FCFB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4B1DD-09D2-4021-A04E-A35456BDF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18D9B-E70E-41AE-865F-32A2CC6DE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C5D2C-F7C3-4939-BFC2-577E2E44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586-892E-42A0-BB30-43EEC038D18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51793-FE52-4D88-BA6F-49A64C26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FD0C9-B70F-4E66-80BE-BA8703E6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0BE5-AF4D-4296-B278-DA222C55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6AA9B1-9BBE-4EDD-AF5F-2A18D29F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0781B-4395-49C5-B5D5-8A450FB1D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9EB19-6C4F-41AF-8E62-1F032BFA1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4A586-892E-42A0-BB30-43EEC038D18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5F908-F1A2-4350-8EE6-F4331DD8E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13DD0-FF5D-4CC1-918C-62F720344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0BE5-AF4D-4296-B278-DA222C55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a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FC1CF0-8217-4443-9CDD-E176CD982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29"/>
            <a:ext cx="12192000" cy="68672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C99011-D0F4-4ABB-B04D-20FC75F8714F}"/>
              </a:ext>
            </a:extLst>
          </p:cNvPr>
          <p:cNvSpPr txBox="1"/>
          <p:nvPr/>
        </p:nvSpPr>
        <p:spPr>
          <a:xfrm>
            <a:off x="939567" y="5687736"/>
            <a:ext cx="9546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Post 18 Launch 26 March 2024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3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826DF-B5A3-4FC4-86F5-B8218AB02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438150"/>
            <a:ext cx="116205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17FF44-29E6-474B-AE83-BA249FF2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17" y="1583267"/>
            <a:ext cx="11275484" cy="48833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B705B"/>
              </a:buClr>
            </a:pPr>
            <a:r>
              <a:rPr lang="en-GB" b="1" dirty="0"/>
              <a:t>Style</a:t>
            </a:r>
            <a:r>
              <a:rPr lang="en-GB" dirty="0"/>
              <a:t> – from traditional, with a </a:t>
            </a:r>
            <a:r>
              <a:rPr lang="en-US" dirty="0"/>
              <a:t>focus on subject-based courses and research, to modern universities/colleges, with a greater focus on vocational courses.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B705B"/>
              </a:buClr>
            </a:pPr>
            <a:r>
              <a:rPr lang="en-US" b="1" dirty="0"/>
              <a:t>Location</a:t>
            </a:r>
            <a:r>
              <a:rPr lang="en-US" dirty="0"/>
              <a:t> </a:t>
            </a:r>
            <a:r>
              <a:rPr lang="en-GB" dirty="0"/>
              <a:t>– </a:t>
            </a:r>
            <a:r>
              <a:rPr lang="en-US" dirty="0"/>
              <a:t>some are in large cities, others in small towns, by the coast or in the countryside – it’s all a major influence on the environment and lifestyle.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B705B"/>
              </a:buClr>
            </a:pPr>
            <a:r>
              <a:rPr lang="en-US" b="1" dirty="0"/>
              <a:t>Size</a:t>
            </a:r>
            <a:r>
              <a:rPr lang="en-US" dirty="0"/>
              <a:t> </a:t>
            </a:r>
            <a:r>
              <a:rPr lang="en-GB" dirty="0"/>
              <a:t>– </a:t>
            </a:r>
            <a:r>
              <a:rPr lang="en-US" dirty="0"/>
              <a:t>larger universities can have more than 20,000 students, whereas some of the smallest have only a few thousand.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B705B"/>
              </a:buClr>
            </a:pPr>
            <a:r>
              <a:rPr lang="en-US" b="1" dirty="0"/>
              <a:t>Culture and facilities </a:t>
            </a:r>
            <a:r>
              <a:rPr lang="en-GB" dirty="0"/>
              <a:t>– </a:t>
            </a:r>
            <a:r>
              <a:rPr lang="en-US" dirty="0"/>
              <a:t>influenced by a range of factors, look at the academic and extra-curricular facilities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BFFEFE-C188-495F-AF3F-81E3CDA3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9" y="1"/>
            <a:ext cx="10147825" cy="1358703"/>
          </a:xfrm>
        </p:spPr>
        <p:txBody>
          <a:bodyPr/>
          <a:lstStyle/>
          <a:p>
            <a:r>
              <a:rPr lang="en-GB" dirty="0"/>
              <a:t>Choosing the right place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EB98E-6325-45E1-BD2C-A74BFA3758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3ED7F5-D386-9F4E-93F6-FF04FAB3DF3D}" type="datetime4">
              <a:rPr lang="en-GB" smtClean="0"/>
              <a:pPr/>
              <a:t>28 March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9C728-BB8D-4212-9A22-EE6958732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 </a:t>
            </a:r>
            <a:fld id="{D7A593A7-184A-6D43-8A36-702213271F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DFE93-68DE-4D48-A79D-CCAB81E70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2566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17FF44-29E6-474B-AE83-BA249FF2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17" y="1583267"/>
            <a:ext cx="11275484" cy="48833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B705B"/>
              </a:buClr>
            </a:pPr>
            <a:r>
              <a:rPr lang="en-US" sz="3200" b="1" dirty="0"/>
              <a:t>What graduates do </a:t>
            </a:r>
            <a:r>
              <a:rPr lang="en-GB" sz="3200" dirty="0"/>
              <a:t>– </a:t>
            </a:r>
            <a:r>
              <a:rPr lang="en-US" sz="3200" dirty="0"/>
              <a:t>all universities collect destination statistics; it can be useful to find out what jobs or further study students go on to.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B705B"/>
              </a:buClr>
            </a:pPr>
            <a:r>
              <a:rPr lang="en-US" sz="3200" b="1" dirty="0"/>
              <a:t>Tuition fees </a:t>
            </a:r>
            <a:r>
              <a:rPr lang="en-GB" sz="3200" dirty="0"/>
              <a:t>– can </a:t>
            </a:r>
            <a:r>
              <a:rPr lang="en-US" sz="3200" dirty="0"/>
              <a:t>vary between universities and colleges; check if there are scholarships or bursaries available.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B705B"/>
              </a:buClr>
            </a:pPr>
            <a:r>
              <a:rPr lang="en-US" sz="3200" b="1" dirty="0"/>
              <a:t>Living costs </a:t>
            </a:r>
            <a:r>
              <a:rPr lang="en-GB" sz="3200" dirty="0"/>
              <a:t>– </a:t>
            </a:r>
            <a:r>
              <a:rPr lang="en-US" sz="3200" dirty="0"/>
              <a:t>accommodation, transport, and food can vary enormously.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B705B"/>
              </a:buClr>
            </a:pPr>
            <a:endParaRPr lang="en-US" sz="213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BFFEFE-C188-495F-AF3F-81E3CDA3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9" y="1"/>
            <a:ext cx="10147825" cy="1358703"/>
          </a:xfrm>
        </p:spPr>
        <p:txBody>
          <a:bodyPr/>
          <a:lstStyle/>
          <a:p>
            <a:r>
              <a:rPr lang="en-GB" dirty="0"/>
              <a:t>Choosing the right place (</a:t>
            </a:r>
            <a:r>
              <a:rPr lang="en-GB" dirty="0" err="1"/>
              <a:t>cont</a:t>
            </a:r>
            <a:r>
              <a:rPr lang="en-GB" dirty="0"/>
              <a:t>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EB98E-6325-45E1-BD2C-A74BFA3758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3ED7F5-D386-9F4E-93F6-FF04FAB3DF3D}" type="datetime4">
              <a:rPr lang="en-GB" smtClean="0"/>
              <a:pPr/>
              <a:t>28 March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9C728-BB8D-4212-9A22-EE6958732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 </a:t>
            </a:r>
            <a:fld id="{D7A593A7-184A-6D43-8A36-702213271F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DFE93-68DE-4D48-A79D-CCAB81E70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8184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B1A84A-3FF6-4425-9876-D066F4A93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17" y="1461466"/>
            <a:ext cx="10970683" cy="4979141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3BC0C7"/>
              </a:buClr>
            </a:pPr>
            <a:r>
              <a:rPr lang="en-GB" sz="3200" dirty="0"/>
              <a:t>What does the course cover? Courses with the same title may be very different. </a:t>
            </a:r>
          </a:p>
          <a:p>
            <a:pPr>
              <a:lnSpc>
                <a:spcPct val="100000"/>
              </a:lnSpc>
              <a:buClr>
                <a:srgbClr val="3BC0C7"/>
              </a:buClr>
            </a:pPr>
            <a:r>
              <a:rPr lang="en-US" sz="3200" dirty="0"/>
              <a:t>Look carefully at the core course content, and the range of optional studies/modules available. </a:t>
            </a:r>
          </a:p>
          <a:p>
            <a:pPr>
              <a:lnSpc>
                <a:spcPct val="100000"/>
              </a:lnSpc>
              <a:buClr>
                <a:srgbClr val="3BC0C7"/>
              </a:buClr>
            </a:pPr>
            <a:r>
              <a:rPr lang="en-US" sz="3200" dirty="0"/>
              <a:t>Which modules are the most interesting and relevant to your career aspirations?</a:t>
            </a:r>
          </a:p>
          <a:p>
            <a:pPr>
              <a:lnSpc>
                <a:spcPct val="100000"/>
              </a:lnSpc>
              <a:buClr>
                <a:srgbClr val="3BC0C7"/>
              </a:buClr>
            </a:pPr>
            <a:r>
              <a:rPr lang="en-US" sz="3200" dirty="0"/>
              <a:t>See if the course or university/college offers any internship, placement, or study abroad opportunities.</a:t>
            </a:r>
          </a:p>
          <a:p>
            <a:pPr marL="0" indent="0">
              <a:buNone/>
            </a:pPr>
            <a:endParaRPr lang="en-GB" sz="2133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FD51D6-BBD9-420F-86CC-B7F50717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8" y="56511"/>
            <a:ext cx="10147825" cy="1358703"/>
          </a:xfrm>
        </p:spPr>
        <p:txBody>
          <a:bodyPr/>
          <a:lstStyle/>
          <a:p>
            <a:r>
              <a:rPr lang="en-GB" dirty="0"/>
              <a:t>Choosing the right course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3FE91-FDCE-4E2A-9A45-9B79478B67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3ED7F5-D386-9F4E-93F6-FF04FAB3DF3D}" type="datetime4">
              <a:rPr lang="en-GB" smtClean="0"/>
              <a:t>28 March 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91239-5314-48C2-96F6-43FC31AFD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 </a:t>
            </a:r>
            <a:fld id="{D7A593A7-184A-6D43-8A36-702213271FF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3345F-0F53-49CD-8B30-84AB8E55C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28772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B1A84A-3FF6-4425-9876-D066F4A93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17" y="1461466"/>
            <a:ext cx="10970683" cy="4979141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rgbClr val="3BC0C7"/>
              </a:buClr>
            </a:pPr>
            <a:r>
              <a:rPr lang="en-US" sz="3200" dirty="0"/>
              <a:t>How is the course taught </a:t>
            </a:r>
            <a:r>
              <a:rPr lang="en-GB" sz="3200" dirty="0"/>
              <a:t>–</a:t>
            </a:r>
            <a:r>
              <a:rPr lang="en-US" sz="3200" dirty="0"/>
              <a:t> structured teaching, or more independent research? How many lectures are there, and how much group work will be done in seminars?</a:t>
            </a:r>
          </a:p>
          <a:p>
            <a:pPr lvl="0">
              <a:lnSpc>
                <a:spcPct val="100000"/>
              </a:lnSpc>
              <a:buClr>
                <a:srgbClr val="3BC0C7"/>
              </a:buClr>
            </a:pPr>
            <a:r>
              <a:rPr lang="en-US" sz="3200" dirty="0"/>
              <a:t>How is the course assessed?</a:t>
            </a:r>
          </a:p>
          <a:p>
            <a:pPr lvl="0">
              <a:lnSpc>
                <a:spcPct val="100000"/>
              </a:lnSpc>
              <a:buClr>
                <a:srgbClr val="3BC0C7"/>
              </a:buClr>
            </a:pPr>
            <a:r>
              <a:rPr lang="en-GB" sz="3200" dirty="0"/>
              <a:t>F</a:t>
            </a:r>
            <a:r>
              <a:rPr lang="en-US" sz="3200" dirty="0" err="1"/>
              <a:t>oundation</a:t>
            </a:r>
            <a:r>
              <a:rPr lang="en-US" sz="3200" dirty="0"/>
              <a:t> years – check eligibility</a:t>
            </a:r>
          </a:p>
          <a:p>
            <a:pPr marL="0" indent="0">
              <a:buNone/>
            </a:pPr>
            <a:endParaRPr lang="en-GB" sz="2133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FD51D6-BBD9-420F-86CC-B7F50717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8" y="56511"/>
            <a:ext cx="10147825" cy="1358703"/>
          </a:xfrm>
        </p:spPr>
        <p:txBody>
          <a:bodyPr/>
          <a:lstStyle/>
          <a:p>
            <a:r>
              <a:rPr lang="en-GB" dirty="0"/>
              <a:t>Choosing the right course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3FE91-FDCE-4E2A-9A45-9B79478B67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3ED7F5-D386-9F4E-93F6-FF04FAB3DF3D}" type="datetime4">
              <a:rPr lang="en-GB" smtClean="0"/>
              <a:t>28 March 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91239-5314-48C2-96F6-43FC31AFD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 </a:t>
            </a:r>
            <a:fld id="{D7A593A7-184A-6D43-8A36-702213271FF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3345F-0F53-49CD-8B30-84AB8E55C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7300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696897" y="55780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66CC"/>
                </a:solidFill>
              </a:rPr>
              <a:t>RUSSELL </a:t>
            </a:r>
            <a:br>
              <a:rPr lang="en-US" altLang="en-US" b="1" dirty="0">
                <a:solidFill>
                  <a:srgbClr val="0066CC"/>
                </a:solidFill>
              </a:rPr>
            </a:br>
            <a:r>
              <a:rPr lang="en-US" altLang="en-US" b="1" dirty="0">
                <a:solidFill>
                  <a:srgbClr val="0066CC"/>
                </a:solidFill>
              </a:rPr>
              <a:t>GROUP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b="1" dirty="0">
              <a:solidFill>
                <a:srgbClr val="0066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1" y="1268760"/>
            <a:ext cx="2340739" cy="544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3992" y="1628801"/>
            <a:ext cx="3687613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/>
              <a:t>‘Typical’ offer A*AA or AAA at A Level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992" y="1628800"/>
            <a:ext cx="439248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A4E00-9415-40D8-BE9B-6356212FE6D3}"/>
              </a:ext>
            </a:extLst>
          </p:cNvPr>
          <p:cNvSpPr txBox="1"/>
          <p:nvPr/>
        </p:nvSpPr>
        <p:spPr>
          <a:xfrm>
            <a:off x="6489577" y="2982897"/>
            <a:ext cx="4873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Not the be-all and end-all!</a:t>
            </a:r>
          </a:p>
          <a:p>
            <a:endParaRPr lang="en-GB" b="1" dirty="0"/>
          </a:p>
          <a:p>
            <a:r>
              <a:rPr lang="en-GB" b="1" dirty="0"/>
              <a:t>There are many good universities which are not  members of the Russell group</a:t>
            </a:r>
          </a:p>
          <a:p>
            <a:endParaRPr lang="en-GB" b="1" dirty="0"/>
          </a:p>
          <a:p>
            <a:r>
              <a:rPr lang="en-GB" b="1" dirty="0"/>
              <a:t>Some universities have specialisms in vocational courses</a:t>
            </a:r>
          </a:p>
          <a:p>
            <a:endParaRPr lang="en-GB" b="1" dirty="0"/>
          </a:p>
          <a:p>
            <a:endParaRPr lang="en-GB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88B4E-5F46-A332-F63E-25A78DE58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7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3BD717-4A9A-4A47-ABCC-C068D403F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"/>
            <a:ext cx="12191999" cy="685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64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8F690-F9FF-0CE6-A2E6-E58ACB36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98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53A62-0053-485F-9651-E306F54B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Careers meeting booking system</a:t>
            </a:r>
            <a:br>
              <a:rPr lang="en-GB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E33DC2-609E-4D3C-98E1-7421E69DF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782" y="1506029"/>
            <a:ext cx="6295857" cy="43513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14C9E8-783F-4569-B479-7917E0280FA7}"/>
              </a:ext>
            </a:extLst>
          </p:cNvPr>
          <p:cNvCxnSpPr/>
          <p:nvPr/>
        </p:nvCxnSpPr>
        <p:spPr>
          <a:xfrm flipH="1">
            <a:off x="4971495" y="3684233"/>
            <a:ext cx="4403324" cy="1526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A613E86-AF54-4D56-B620-673B3C1DEA6D}"/>
              </a:ext>
            </a:extLst>
          </p:cNvPr>
          <p:cNvSpPr txBox="1"/>
          <p:nvPr/>
        </p:nvSpPr>
        <p:spPr>
          <a:xfrm>
            <a:off x="7368466" y="1506029"/>
            <a:ext cx="4403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book a careers meeting from the school launchpad</a:t>
            </a:r>
          </a:p>
          <a:p>
            <a:endParaRPr lang="en-GB" dirty="0"/>
          </a:p>
          <a:p>
            <a:r>
              <a:rPr lang="en-GB" dirty="0"/>
              <a:t>It looks at Mrs Elliot’s diary not yours!</a:t>
            </a:r>
          </a:p>
          <a:p>
            <a:endParaRPr lang="en-GB" dirty="0"/>
          </a:p>
          <a:p>
            <a:r>
              <a:rPr lang="en-GB" dirty="0"/>
              <a:t>Book 2 consecutive appointments if needed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2F2802-FD0E-4F20-B07B-11CECC181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973" y="4822794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6454-1515-410D-A6BF-FD62B5D0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Post 18 launch – what’s coming up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8C9B3-0C4B-49E0-BF95-F7E410E8C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This morning</a:t>
            </a:r>
          </a:p>
          <a:p>
            <a:r>
              <a:rPr lang="en-GB" dirty="0">
                <a:solidFill>
                  <a:srgbClr val="002060"/>
                </a:solidFill>
              </a:rPr>
              <a:t>Overview of the UCAS </a:t>
            </a:r>
            <a:r>
              <a:rPr lang="en-GB">
                <a:solidFill>
                  <a:srgbClr val="002060"/>
                </a:solidFill>
              </a:rPr>
              <a:t>and apprenticeships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Personal statement talk by University of Nottingham</a:t>
            </a:r>
          </a:p>
          <a:p>
            <a:r>
              <a:rPr lang="en-GB" dirty="0">
                <a:solidFill>
                  <a:srgbClr val="002060"/>
                </a:solidFill>
              </a:rPr>
              <a:t>Take notes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Tomorrow P4 and P5</a:t>
            </a:r>
          </a:p>
          <a:p>
            <a:r>
              <a:rPr lang="en-GB" dirty="0">
                <a:solidFill>
                  <a:srgbClr val="002060"/>
                </a:solidFill>
              </a:rPr>
              <a:t>Talk by former BGS students on range of post 18 options</a:t>
            </a:r>
          </a:p>
          <a:p>
            <a:r>
              <a:rPr lang="en-GB" dirty="0">
                <a:solidFill>
                  <a:srgbClr val="002060"/>
                </a:solidFill>
              </a:rPr>
              <a:t>Session on how to use resources to put in a strong application</a:t>
            </a:r>
          </a:p>
        </p:txBody>
      </p:sp>
    </p:spTree>
    <p:extLst>
      <p:ext uri="{BB962C8B-B14F-4D97-AF65-F5344CB8AC3E}">
        <p14:creationId xmlns:p14="http://schemas.microsoft.com/office/powerpoint/2010/main" val="32070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04BEC-C0AE-4BA2-BB6A-B6CB11CD81C8}"/>
              </a:ext>
            </a:extLst>
          </p:cNvPr>
          <p:cNvSpPr txBox="1"/>
          <p:nvPr/>
        </p:nvSpPr>
        <p:spPr>
          <a:xfrm>
            <a:off x="685800" y="723900"/>
            <a:ext cx="1112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</a:rPr>
              <a:t>Check your emails daily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BB432-9B31-46B7-9FCE-38D9BB288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7" y="3704213"/>
            <a:ext cx="431865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2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EA88-6908-4A60-85B8-DC04F63AE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UCAS – the basics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227FB-1768-4642-8B42-1C4F124D4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UCAS: centralised electronic system (</a:t>
            </a: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www.ucas.com</a:t>
            </a: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lvl="0"/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select a maximum of 5 university courses:  not ranked, ‘blind’ application</a:t>
            </a:r>
          </a:p>
          <a:p>
            <a:pPr lvl="0"/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applying for medicine or other clinical courses limited to 4 choices plus an alternative (e.g. biomedical science, anatomy)</a:t>
            </a:r>
          </a:p>
          <a:p>
            <a:pPr lvl="0"/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only apply to Oxford or Cambridge</a:t>
            </a:r>
          </a:p>
          <a:p>
            <a:pPr lvl="0"/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choose deferred entry to September 2026 – check course allows this</a:t>
            </a:r>
          </a:p>
          <a:p>
            <a:pPr lvl="0"/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do other applications alongside your UCAS e.g. international, art foundation, apprenticeships</a:t>
            </a:r>
          </a:p>
          <a:p>
            <a:pPr lvl="0"/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thinking about applying for an apprenticeship have UCAS as a back-up so keep on listening!</a:t>
            </a:r>
          </a:p>
          <a:p>
            <a:pPr lvl="0"/>
            <a:endParaRPr lang="en-GB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0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50D3D-5F53-4A6E-8BBA-8097F808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Timeline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06050-5F43-45E2-9A54-54765A0CA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352"/>
            <a:ext cx="10515600" cy="4616611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You create a UCAS account in the Summer Term</a:t>
            </a:r>
          </a:p>
          <a:p>
            <a:r>
              <a:rPr lang="en-GB" dirty="0">
                <a:solidFill>
                  <a:srgbClr val="002060"/>
                </a:solidFill>
              </a:rPr>
              <a:t>You need to write a personal statement to convince admissions tutors to offer you a place. Deadline for first draft is the end of the Summer Term</a:t>
            </a:r>
          </a:p>
          <a:p>
            <a:r>
              <a:rPr lang="en-GB" dirty="0">
                <a:solidFill>
                  <a:srgbClr val="002060"/>
                </a:solidFill>
              </a:rPr>
              <a:t>You add 5 choices taking into account your predicted grades and complete the form</a:t>
            </a:r>
          </a:p>
          <a:p>
            <a:r>
              <a:rPr lang="en-GB" dirty="0">
                <a:solidFill>
                  <a:srgbClr val="002060"/>
                </a:solidFill>
              </a:rPr>
              <a:t>Key deadlines: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	Conservatoires: early October deadlines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	Early applicants – Oxbridge, medicine, dentistry, veterinary 15 October.    	</a:t>
            </a:r>
            <a:r>
              <a:rPr lang="en-GB" dirty="0">
                <a:solidFill>
                  <a:srgbClr val="FF0000"/>
                </a:solidFill>
              </a:rPr>
              <a:t>There will be an internal deadline in early October.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	Main UCAS deadline – last Wednesday in January- </a:t>
            </a:r>
            <a:r>
              <a:rPr lang="en-GB" dirty="0">
                <a:solidFill>
                  <a:srgbClr val="FF0000"/>
                </a:solidFill>
              </a:rPr>
              <a:t>BUT there will be an 	internal deadline in early December</a:t>
            </a:r>
          </a:p>
          <a:p>
            <a:r>
              <a:rPr lang="en-GB" dirty="0">
                <a:solidFill>
                  <a:srgbClr val="002060"/>
                </a:solidFill>
              </a:rPr>
              <a:t>You wait for offers and then narrow your 5 down to a final Firm and Insurance in Spring of Year 13.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7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E216-11C2-4B85-A456-4AAEC699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What’s on the form?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5DE14D-D77E-4E66-88E5-7EB9A4430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800" y="2141537"/>
            <a:ext cx="7002363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E42313-8935-47C9-BF4C-2B0FFF296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144" y="1551753"/>
            <a:ext cx="3298222" cy="969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5B2876-8AAE-41A5-A50D-E847E92F6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240" y="2877316"/>
            <a:ext cx="3286029" cy="1158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CB6D14-616B-4C30-AAC5-D68AD2BDE840}"/>
              </a:ext>
            </a:extLst>
          </p:cNvPr>
          <p:cNvSpPr txBox="1"/>
          <p:nvPr/>
        </p:nvSpPr>
        <p:spPr>
          <a:xfrm>
            <a:off x="8446143" y="4734027"/>
            <a:ext cx="3079105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Reference &amp; Predicted Grades</a:t>
            </a:r>
          </a:p>
        </p:txBody>
      </p:sp>
    </p:spTree>
    <p:extLst>
      <p:ext uri="{BB962C8B-B14F-4D97-AF65-F5344CB8AC3E}">
        <p14:creationId xmlns:p14="http://schemas.microsoft.com/office/powerpoint/2010/main" val="52962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47A78-0D0A-4E66-B74D-2157BD9F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Will you get an offer?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3189C-604F-4E39-9147-8D8154BA8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A-Level predicted grades, may be specific subject requirements</a:t>
            </a:r>
          </a:p>
          <a:p>
            <a:r>
              <a:rPr lang="en-US" dirty="0">
                <a:solidFill>
                  <a:srgbClr val="002060"/>
                </a:solidFill>
              </a:rPr>
              <a:t>GCSE grades –may be subject/grade requirements</a:t>
            </a:r>
          </a:p>
          <a:p>
            <a:r>
              <a:rPr lang="en-US" dirty="0">
                <a:solidFill>
                  <a:srgbClr val="002060"/>
                </a:solidFill>
              </a:rPr>
              <a:t>Personal statement – more to come</a:t>
            </a:r>
          </a:p>
          <a:p>
            <a:r>
              <a:rPr lang="en-US" dirty="0">
                <a:solidFill>
                  <a:srgbClr val="002060"/>
                </a:solidFill>
              </a:rPr>
              <a:t>Admissions tests (UCAT, LNAT </a:t>
            </a:r>
            <a:r>
              <a:rPr lang="en-US" dirty="0" err="1">
                <a:solidFill>
                  <a:srgbClr val="002060"/>
                </a:solidFill>
              </a:rPr>
              <a:t>etc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r>
              <a:rPr lang="en-US" dirty="0">
                <a:solidFill>
                  <a:srgbClr val="002060"/>
                </a:solidFill>
              </a:rPr>
              <a:t>Interview</a:t>
            </a:r>
          </a:p>
          <a:p>
            <a:r>
              <a:rPr lang="en-US" dirty="0">
                <a:solidFill>
                  <a:srgbClr val="002060"/>
                </a:solidFill>
              </a:rPr>
              <a:t>Work experience</a:t>
            </a:r>
          </a:p>
          <a:p>
            <a:r>
              <a:rPr lang="en-GB" dirty="0">
                <a:solidFill>
                  <a:srgbClr val="002060"/>
                </a:solidFill>
              </a:rPr>
              <a:t>Offer may be in grades or tariff points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1328-4818-42D6-B5DB-D5F6D0C6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UCAS POINTS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75A8344-D427-4602-AC4F-2E54419165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746278"/>
              </p:ext>
            </p:extLst>
          </p:nvPr>
        </p:nvGraphicFramePr>
        <p:xfrm>
          <a:off x="2097248" y="1690688"/>
          <a:ext cx="6967376" cy="4002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1962">
                  <a:extLst>
                    <a:ext uri="{9D8B030D-6E8A-4147-A177-3AD203B41FA5}">
                      <a16:colId xmlns:a16="http://schemas.microsoft.com/office/drawing/2014/main" val="1244934275"/>
                    </a:ext>
                  </a:extLst>
                </a:gridCol>
                <a:gridCol w="2322707">
                  <a:extLst>
                    <a:ext uri="{9D8B030D-6E8A-4147-A177-3AD203B41FA5}">
                      <a16:colId xmlns:a16="http://schemas.microsoft.com/office/drawing/2014/main" val="3407575177"/>
                    </a:ext>
                  </a:extLst>
                </a:gridCol>
                <a:gridCol w="2322707">
                  <a:extLst>
                    <a:ext uri="{9D8B030D-6E8A-4147-A177-3AD203B41FA5}">
                      <a16:colId xmlns:a16="http://schemas.microsoft.com/office/drawing/2014/main" val="889170445"/>
                    </a:ext>
                  </a:extLst>
                </a:gridCol>
              </a:tblGrid>
              <a:tr h="44242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UCAS points/Tariff equivalents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123485"/>
                  </a:ext>
                </a:extLst>
              </a:tr>
              <a:tr h="905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Grade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 Level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EPQ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241090"/>
                  </a:ext>
                </a:extLst>
              </a:tr>
              <a:tr h="44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717699"/>
                  </a:ext>
                </a:extLst>
              </a:tr>
              <a:tr h="44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3120958"/>
                  </a:ext>
                </a:extLst>
              </a:tr>
              <a:tr h="44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456529"/>
                  </a:ext>
                </a:extLst>
              </a:tr>
              <a:tr h="44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182431"/>
                  </a:ext>
                </a:extLst>
              </a:tr>
              <a:tr h="44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9973632"/>
                  </a:ext>
                </a:extLst>
              </a:tr>
              <a:tr h="44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94477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198BC07-694A-4B50-B3EE-1F6F68AC3045}"/>
              </a:ext>
            </a:extLst>
          </p:cNvPr>
          <p:cNvSpPr txBox="1"/>
          <p:nvPr/>
        </p:nvSpPr>
        <p:spPr>
          <a:xfrm>
            <a:off x="1149292" y="5989739"/>
            <a:ext cx="1020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also gain points from Music and Drama exams see   https://www.ucas.com/ucas/tariff-calculator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7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0BD2-1FEA-4A52-9741-08100A7C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Higher Education landscape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B9C559-D78F-41B2-8399-3039EA603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124" y="1690688"/>
            <a:ext cx="5241833" cy="3295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4B70F-FD43-41C6-A2F6-2DF39B111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314" y="1310470"/>
            <a:ext cx="5134486" cy="367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3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FC3A-920B-4030-9E2B-AA7865F3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this mean?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0CF0-59A6-4DAC-B7A9-F54A3C5D0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prstClr val="black"/>
                </a:solidFill>
              </a:rPr>
              <a:t>Competition for places at very selective universities is tough!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prstClr val="black"/>
                </a:solidFill>
              </a:rPr>
              <a:t>Having the right predicted grades is not a guarantee of an offer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prstClr val="black"/>
                </a:solidFill>
              </a:rPr>
              <a:t>Important to spread risk – particularly competitive at Oxbridge, Durham, LSE, Imperial, Warwick, UCL, St Andrews, Edinburgh, Manchester,  Leeds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prstClr val="black"/>
                </a:solidFill>
              </a:rPr>
              <a:t>Particular pressure on Computer science, Economics, Healthcare courses  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We suggest a strategy of a spread of entry grades – look at predicted grades when deciding where to apply. </a:t>
            </a:r>
          </a:p>
          <a:p>
            <a:r>
              <a:rPr lang="en-GB" dirty="0">
                <a:solidFill>
                  <a:prstClr val="black"/>
                </a:solidFill>
              </a:rPr>
              <a:t>Are you eligible for a contextual offer scheme? </a:t>
            </a:r>
            <a:r>
              <a:rPr lang="en-GB" dirty="0" err="1">
                <a:solidFill>
                  <a:prstClr val="black"/>
                </a:solidFill>
              </a:rPr>
              <a:t>Eg</a:t>
            </a:r>
            <a:r>
              <a:rPr lang="en-GB" dirty="0">
                <a:solidFill>
                  <a:prstClr val="black"/>
                </a:solidFill>
              </a:rPr>
              <a:t> Newcastle Partners, Access to Leeds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287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11629</TotalTime>
  <Words>909</Words>
  <Application>Microsoft Office PowerPoint</Application>
  <PresentationFormat>Widescreen</PresentationFormat>
  <Paragraphs>116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Unicode MS</vt:lpstr>
      <vt:lpstr>Calibri</vt:lpstr>
      <vt:lpstr>Calibri Light</vt:lpstr>
      <vt:lpstr>Times New Roman</vt:lpstr>
      <vt:lpstr>Office Theme</vt:lpstr>
      <vt:lpstr>PowerPoint Presentation</vt:lpstr>
      <vt:lpstr>Post 18 launch – what’s coming up</vt:lpstr>
      <vt:lpstr>UCAS – the basics</vt:lpstr>
      <vt:lpstr>Timeline</vt:lpstr>
      <vt:lpstr>What’s on the form?</vt:lpstr>
      <vt:lpstr>Will you get an offer?</vt:lpstr>
      <vt:lpstr>UCAS POINTS</vt:lpstr>
      <vt:lpstr>The Higher Education landscape</vt:lpstr>
      <vt:lpstr>What does this mean?</vt:lpstr>
      <vt:lpstr>PowerPoint Presentation</vt:lpstr>
      <vt:lpstr>Choosing the right place</vt:lpstr>
      <vt:lpstr>Choosing the right place (cont)</vt:lpstr>
      <vt:lpstr>Choosing the right course</vt:lpstr>
      <vt:lpstr>Choosing the right course</vt:lpstr>
      <vt:lpstr>PowerPoint Presentation</vt:lpstr>
      <vt:lpstr>PowerPoint Presentation</vt:lpstr>
      <vt:lpstr>PowerPoint Presentation</vt:lpstr>
      <vt:lpstr>PowerPoint Presentation</vt:lpstr>
      <vt:lpstr>Careers meeting booking system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Elliot</dc:creator>
  <cp:lastModifiedBy>Helen Elliot</cp:lastModifiedBy>
  <cp:revision>46</cp:revision>
  <dcterms:created xsi:type="dcterms:W3CDTF">2022-03-21T09:37:49Z</dcterms:created>
  <dcterms:modified xsi:type="dcterms:W3CDTF">2024-03-28T08:30:51Z</dcterms:modified>
</cp:coreProperties>
</file>